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40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307AA2-FA7C-4133-8778-50B261738992}"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368698E-FE6B-40DD-A202-98DD404D9A9D}" type="slidenum">
              <a:rPr lang="en-US" smtClean="0"/>
              <a:t>‹#›</a:t>
            </a:fld>
            <a:endParaRPr lang="en-US"/>
          </a:p>
        </p:txBody>
      </p:sp>
    </p:spTree>
    <p:extLst>
      <p:ext uri="{BB962C8B-B14F-4D97-AF65-F5344CB8AC3E}">
        <p14:creationId xmlns:p14="http://schemas.microsoft.com/office/powerpoint/2010/main" val="314476281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07AA2-FA7C-4133-8778-50B261738992}"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8698E-FE6B-40DD-A202-98DD404D9A9D}" type="slidenum">
              <a:rPr lang="en-US" smtClean="0"/>
              <a:t>‹#›</a:t>
            </a:fld>
            <a:endParaRPr lang="en-US"/>
          </a:p>
        </p:txBody>
      </p:sp>
    </p:spTree>
    <p:extLst>
      <p:ext uri="{BB962C8B-B14F-4D97-AF65-F5344CB8AC3E}">
        <p14:creationId xmlns:p14="http://schemas.microsoft.com/office/powerpoint/2010/main" val="23542764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07AA2-FA7C-4133-8778-50B261738992}"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8698E-FE6B-40DD-A202-98DD404D9A9D}" type="slidenum">
              <a:rPr lang="en-US" smtClean="0"/>
              <a:t>‹#›</a:t>
            </a:fld>
            <a:endParaRPr lang="en-US"/>
          </a:p>
        </p:txBody>
      </p:sp>
    </p:spTree>
    <p:extLst>
      <p:ext uri="{BB962C8B-B14F-4D97-AF65-F5344CB8AC3E}">
        <p14:creationId xmlns:p14="http://schemas.microsoft.com/office/powerpoint/2010/main" val="108638082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07AA2-FA7C-4133-8778-50B261738992}"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8698E-FE6B-40DD-A202-98DD404D9A9D}" type="slidenum">
              <a:rPr lang="en-US" smtClean="0"/>
              <a:t>‹#›</a:t>
            </a:fld>
            <a:endParaRPr lang="en-US"/>
          </a:p>
        </p:txBody>
      </p:sp>
    </p:spTree>
    <p:extLst>
      <p:ext uri="{BB962C8B-B14F-4D97-AF65-F5344CB8AC3E}">
        <p14:creationId xmlns:p14="http://schemas.microsoft.com/office/powerpoint/2010/main" val="1808064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D307AA2-FA7C-4133-8778-50B261738992}" type="datetimeFigureOut">
              <a:rPr lang="en-US" smtClean="0"/>
              <a:t>9/19/2023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368698E-FE6B-40DD-A202-98DD404D9A9D}" type="slidenum">
              <a:rPr lang="en-US" smtClean="0"/>
              <a:t>‹#›</a:t>
            </a:fld>
            <a:endParaRPr lang="en-US"/>
          </a:p>
        </p:txBody>
      </p:sp>
    </p:spTree>
    <p:extLst>
      <p:ext uri="{BB962C8B-B14F-4D97-AF65-F5344CB8AC3E}">
        <p14:creationId xmlns:p14="http://schemas.microsoft.com/office/powerpoint/2010/main" val="379260357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307AA2-FA7C-4133-8778-50B261738992}"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8698E-FE6B-40DD-A202-98DD404D9A9D}" type="slidenum">
              <a:rPr lang="en-US" smtClean="0"/>
              <a:t>‹#›</a:t>
            </a:fld>
            <a:endParaRPr lang="en-US"/>
          </a:p>
        </p:txBody>
      </p:sp>
    </p:spTree>
    <p:extLst>
      <p:ext uri="{BB962C8B-B14F-4D97-AF65-F5344CB8AC3E}">
        <p14:creationId xmlns:p14="http://schemas.microsoft.com/office/powerpoint/2010/main" val="232846237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307AA2-FA7C-4133-8778-50B261738992}"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8698E-FE6B-40DD-A202-98DD404D9A9D}" type="slidenum">
              <a:rPr lang="en-US" smtClean="0"/>
              <a:t>‹#›</a:t>
            </a:fld>
            <a:endParaRPr lang="en-US"/>
          </a:p>
        </p:txBody>
      </p:sp>
    </p:spTree>
    <p:extLst>
      <p:ext uri="{BB962C8B-B14F-4D97-AF65-F5344CB8AC3E}">
        <p14:creationId xmlns:p14="http://schemas.microsoft.com/office/powerpoint/2010/main" val="18926942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307AA2-FA7C-4133-8778-50B261738992}"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8698E-FE6B-40DD-A202-98DD404D9A9D}" type="slidenum">
              <a:rPr lang="en-US" smtClean="0"/>
              <a:t>‹#›</a:t>
            </a:fld>
            <a:endParaRPr lang="en-US"/>
          </a:p>
        </p:txBody>
      </p:sp>
    </p:spTree>
    <p:extLst>
      <p:ext uri="{BB962C8B-B14F-4D97-AF65-F5344CB8AC3E}">
        <p14:creationId xmlns:p14="http://schemas.microsoft.com/office/powerpoint/2010/main" val="182383404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07AA2-FA7C-4133-8778-50B261738992}"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8698E-FE6B-40DD-A202-98DD404D9A9D}" type="slidenum">
              <a:rPr lang="en-US" smtClean="0"/>
              <a:t>‹#›</a:t>
            </a:fld>
            <a:endParaRPr lang="en-US"/>
          </a:p>
        </p:txBody>
      </p:sp>
    </p:spTree>
    <p:extLst>
      <p:ext uri="{BB962C8B-B14F-4D97-AF65-F5344CB8AC3E}">
        <p14:creationId xmlns:p14="http://schemas.microsoft.com/office/powerpoint/2010/main" val="4761559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307AA2-FA7C-4133-8778-50B261738992}"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368698E-FE6B-40DD-A202-98DD404D9A9D}" type="slidenum">
              <a:rPr lang="en-US" smtClean="0"/>
              <a:t>‹#›</a:t>
            </a:fld>
            <a:endParaRPr lang="en-US"/>
          </a:p>
        </p:txBody>
      </p:sp>
    </p:spTree>
    <p:extLst>
      <p:ext uri="{BB962C8B-B14F-4D97-AF65-F5344CB8AC3E}">
        <p14:creationId xmlns:p14="http://schemas.microsoft.com/office/powerpoint/2010/main" val="185694540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307AA2-FA7C-4133-8778-50B261738992}" type="datetimeFigureOut">
              <a:rPr lang="en-US" smtClean="0"/>
              <a:t>9/19/2023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368698E-FE6B-40DD-A202-98DD404D9A9D}" type="slidenum">
              <a:rPr lang="en-US" smtClean="0"/>
              <a:t>‹#›</a:t>
            </a:fld>
            <a:endParaRPr lang="en-US"/>
          </a:p>
        </p:txBody>
      </p:sp>
    </p:spTree>
    <p:extLst>
      <p:ext uri="{BB962C8B-B14F-4D97-AF65-F5344CB8AC3E}">
        <p14:creationId xmlns:p14="http://schemas.microsoft.com/office/powerpoint/2010/main" val="75459591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D307AA2-FA7C-4133-8778-50B261738992}" type="datetimeFigureOut">
              <a:rPr lang="en-US" smtClean="0"/>
              <a:t>9/19/2023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368698E-FE6B-40DD-A202-98DD404D9A9D}" type="slidenum">
              <a:rPr lang="en-US" smtClean="0"/>
              <a:t>‹#›</a:t>
            </a:fld>
            <a:endParaRPr lang="en-US"/>
          </a:p>
        </p:txBody>
      </p:sp>
    </p:spTree>
    <p:extLst>
      <p:ext uri="{BB962C8B-B14F-4D97-AF65-F5344CB8AC3E}">
        <p14:creationId xmlns:p14="http://schemas.microsoft.com/office/powerpoint/2010/main" val="3307258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hyperlink" Target="https://venueliability.com/PERM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A126A-8910-A1C0-A639-2586645CF8DC}"/>
              </a:ext>
            </a:extLst>
          </p:cNvPr>
          <p:cNvSpPr>
            <a:spLocks noGrp="1"/>
          </p:cNvSpPr>
          <p:nvPr>
            <p:ph type="ctrTitle"/>
          </p:nvPr>
        </p:nvSpPr>
        <p:spPr/>
        <p:txBody>
          <a:bodyPr/>
          <a:lstStyle/>
          <a:p>
            <a:r>
              <a:rPr lang="en-US" dirty="0"/>
              <a:t>Online TULIP</a:t>
            </a:r>
          </a:p>
        </p:txBody>
      </p:sp>
      <p:sp>
        <p:nvSpPr>
          <p:cNvPr id="3" name="Subtitle 2">
            <a:extLst>
              <a:ext uri="{FF2B5EF4-FFF2-40B4-BE49-F238E27FC236}">
                <a16:creationId xmlns:a16="http://schemas.microsoft.com/office/drawing/2014/main" id="{ADBEC7CB-EA9F-F31F-A003-AEA0B10E39B3}"/>
              </a:ext>
            </a:extLst>
          </p:cNvPr>
          <p:cNvSpPr>
            <a:spLocks noGrp="1"/>
          </p:cNvSpPr>
          <p:nvPr>
            <p:ph type="subTitle" idx="1"/>
          </p:nvPr>
        </p:nvSpPr>
        <p:spPr/>
        <p:txBody>
          <a:bodyPr/>
          <a:lstStyle/>
          <a:p>
            <a:r>
              <a:rPr lang="en-US" dirty="0"/>
              <a:t>Special Event Program</a:t>
            </a:r>
          </a:p>
        </p:txBody>
      </p:sp>
      <p:pic>
        <p:nvPicPr>
          <p:cNvPr id="4" name="Picture 3">
            <a:extLst>
              <a:ext uri="{FF2B5EF4-FFF2-40B4-BE49-F238E27FC236}">
                <a16:creationId xmlns:a16="http://schemas.microsoft.com/office/drawing/2014/main" id="{7C9B6C8D-45D0-5713-A53B-8EE5F4F18E5B}"/>
              </a:ext>
            </a:extLst>
          </p:cNvPr>
          <p:cNvPicPr>
            <a:picLocks noChangeAspect="1"/>
          </p:cNvPicPr>
          <p:nvPr/>
        </p:nvPicPr>
        <p:blipFill>
          <a:blip r:embed="rId2"/>
          <a:stretch>
            <a:fillRect/>
          </a:stretch>
        </p:blipFill>
        <p:spPr>
          <a:xfrm>
            <a:off x="4712088" y="6143726"/>
            <a:ext cx="2767824" cy="585267"/>
          </a:xfrm>
          <a:prstGeom prst="rect">
            <a:avLst/>
          </a:prstGeom>
        </p:spPr>
      </p:pic>
    </p:spTree>
    <p:extLst>
      <p:ext uri="{BB962C8B-B14F-4D97-AF65-F5344CB8AC3E}">
        <p14:creationId xmlns:p14="http://schemas.microsoft.com/office/powerpoint/2010/main" val="216562865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3D92-0588-3437-0CAA-3382F4121757}"/>
              </a:ext>
            </a:extLst>
          </p:cNvPr>
          <p:cNvSpPr>
            <a:spLocks noGrp="1"/>
          </p:cNvSpPr>
          <p:nvPr>
            <p:ph type="title"/>
          </p:nvPr>
        </p:nvSpPr>
        <p:spPr>
          <a:xfrm>
            <a:off x="3879020" y="274320"/>
            <a:ext cx="4077208" cy="1679448"/>
          </a:xfrm>
        </p:spPr>
        <p:txBody>
          <a:bodyPr/>
          <a:lstStyle/>
          <a:p>
            <a:pPr algn="ctr"/>
            <a:r>
              <a:rPr lang="en-US" dirty="0"/>
              <a:t>Certificate of Insurance</a:t>
            </a:r>
          </a:p>
        </p:txBody>
      </p:sp>
      <p:pic>
        <p:nvPicPr>
          <p:cNvPr id="6" name="Content Placeholder 5">
            <a:extLst>
              <a:ext uri="{FF2B5EF4-FFF2-40B4-BE49-F238E27FC236}">
                <a16:creationId xmlns:a16="http://schemas.microsoft.com/office/drawing/2014/main" id="{B74CA69D-1136-5296-0E50-CC1F133FAC0C}"/>
              </a:ext>
            </a:extLst>
          </p:cNvPr>
          <p:cNvPicPr>
            <a:picLocks noGrp="1" noChangeAspect="1"/>
          </p:cNvPicPr>
          <p:nvPr>
            <p:ph sz="half" idx="1"/>
          </p:nvPr>
        </p:nvPicPr>
        <p:blipFill>
          <a:blip r:embed="rId2"/>
          <a:stretch>
            <a:fillRect/>
          </a:stretch>
        </p:blipFill>
        <p:spPr>
          <a:xfrm>
            <a:off x="270087" y="431800"/>
            <a:ext cx="3604701" cy="4582160"/>
          </a:xfrm>
        </p:spPr>
      </p:pic>
      <p:sp>
        <p:nvSpPr>
          <p:cNvPr id="4" name="Content Placeholder 3">
            <a:extLst>
              <a:ext uri="{FF2B5EF4-FFF2-40B4-BE49-F238E27FC236}">
                <a16:creationId xmlns:a16="http://schemas.microsoft.com/office/drawing/2014/main" id="{77E36240-FA9B-6E53-1557-BFEED1C73244}"/>
              </a:ext>
            </a:extLst>
          </p:cNvPr>
          <p:cNvSpPr>
            <a:spLocks noGrp="1"/>
          </p:cNvSpPr>
          <p:nvPr>
            <p:ph sz="half" idx="2"/>
          </p:nvPr>
        </p:nvSpPr>
        <p:spPr>
          <a:xfrm>
            <a:off x="8315072" y="1953767"/>
            <a:ext cx="3308096" cy="4608957"/>
          </a:xfrm>
        </p:spPr>
        <p:txBody>
          <a:bodyPr>
            <a:noAutofit/>
          </a:bodyPr>
          <a:lstStyle/>
          <a:p>
            <a:r>
              <a:rPr lang="en-US" sz="1800" dirty="0"/>
              <a:t>Once payment is successful, the insured should receive an email with a copy of their certificate of insurance.</a:t>
            </a:r>
          </a:p>
          <a:p>
            <a:r>
              <a:rPr lang="en-US" sz="1800" dirty="0"/>
              <a:t>All event details will be on the Additional Remarks Schedule under description of operations.</a:t>
            </a:r>
          </a:p>
          <a:p>
            <a:pPr lvl="1">
              <a:buFont typeface="Courier New" panose="02070309020205020404" pitchFamily="49" charset="0"/>
              <a:buChar char="o"/>
            </a:pPr>
            <a:r>
              <a:rPr lang="en-US" dirty="0"/>
              <a:t>This includes event name, dates of event and venue of choice.</a:t>
            </a:r>
          </a:p>
          <a:p>
            <a:r>
              <a:rPr lang="en-US" sz="1800" dirty="0"/>
              <a:t>It is the insured’s responsibility to present the COI to their point of contact at the venue.</a:t>
            </a:r>
          </a:p>
        </p:txBody>
      </p:sp>
      <p:pic>
        <p:nvPicPr>
          <p:cNvPr id="8" name="Picture 7">
            <a:extLst>
              <a:ext uri="{FF2B5EF4-FFF2-40B4-BE49-F238E27FC236}">
                <a16:creationId xmlns:a16="http://schemas.microsoft.com/office/drawing/2014/main" id="{CF56F56B-59E0-1E82-DD6B-A7EF9171823F}"/>
              </a:ext>
            </a:extLst>
          </p:cNvPr>
          <p:cNvPicPr>
            <a:picLocks noChangeAspect="1"/>
          </p:cNvPicPr>
          <p:nvPr/>
        </p:nvPicPr>
        <p:blipFill>
          <a:blip r:embed="rId3"/>
          <a:stretch>
            <a:fillRect/>
          </a:stretch>
        </p:blipFill>
        <p:spPr>
          <a:xfrm>
            <a:off x="4090118" y="1849120"/>
            <a:ext cx="3866109" cy="4946838"/>
          </a:xfrm>
          <a:prstGeom prst="rect">
            <a:avLst/>
          </a:prstGeom>
        </p:spPr>
      </p:pic>
      <p:pic>
        <p:nvPicPr>
          <p:cNvPr id="11" name="Picture 10">
            <a:extLst>
              <a:ext uri="{FF2B5EF4-FFF2-40B4-BE49-F238E27FC236}">
                <a16:creationId xmlns:a16="http://schemas.microsoft.com/office/drawing/2014/main" id="{6933CD51-DA74-8DE2-AF4F-EEAD0A44342C}"/>
              </a:ext>
            </a:extLst>
          </p:cNvPr>
          <p:cNvPicPr>
            <a:picLocks noChangeAspect="1"/>
          </p:cNvPicPr>
          <p:nvPr/>
        </p:nvPicPr>
        <p:blipFill>
          <a:blip r:embed="rId4"/>
          <a:stretch>
            <a:fillRect/>
          </a:stretch>
        </p:blipFill>
        <p:spPr>
          <a:xfrm>
            <a:off x="782022" y="5064125"/>
            <a:ext cx="6410325" cy="1362075"/>
          </a:xfrm>
          <a:prstGeom prst="rect">
            <a:avLst/>
          </a:prstGeom>
          <a:ln w="57150" cap="sq" cmpd="thickThin">
            <a:solidFill>
              <a:schemeClr val="accent1"/>
            </a:solidFill>
            <a:prstDash val="solid"/>
            <a:miter lim="800000"/>
          </a:ln>
          <a:effectLst>
            <a:innerShdw blurRad="76200">
              <a:srgbClr val="000000"/>
            </a:innerShdw>
          </a:effectLst>
        </p:spPr>
      </p:pic>
      <p:cxnSp>
        <p:nvCxnSpPr>
          <p:cNvPr id="13" name="Connector: Elbow 12">
            <a:extLst>
              <a:ext uri="{FF2B5EF4-FFF2-40B4-BE49-F238E27FC236}">
                <a16:creationId xmlns:a16="http://schemas.microsoft.com/office/drawing/2014/main" id="{A3649F65-CB98-28E7-035B-05313C189527}"/>
              </a:ext>
            </a:extLst>
          </p:cNvPr>
          <p:cNvCxnSpPr>
            <a:cxnSpLocks/>
          </p:cNvCxnSpPr>
          <p:nvPr/>
        </p:nvCxnSpPr>
        <p:spPr>
          <a:xfrm rot="10800000" flipV="1">
            <a:off x="6282607" y="3495865"/>
            <a:ext cx="2009775" cy="1933289"/>
          </a:xfrm>
          <a:prstGeom prst="bentConnector3">
            <a:avLst>
              <a:gd name="adj1" fmla="val 27725"/>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E2ED61D-3C9B-5CE8-8A30-567CF44AA50A}"/>
              </a:ext>
            </a:extLst>
          </p:cNvPr>
          <p:cNvSpPr/>
          <p:nvPr/>
        </p:nvSpPr>
        <p:spPr>
          <a:xfrm>
            <a:off x="4179915" y="3162205"/>
            <a:ext cx="3686514" cy="904875"/>
          </a:xfrm>
          <a:prstGeom prst="ellipse">
            <a:avLst/>
          </a:prstGeom>
          <a:no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BAD13888-28FB-0142-42E7-57948DD1AE12}"/>
              </a:ext>
            </a:extLst>
          </p:cNvPr>
          <p:cNvCxnSpPr/>
          <p:nvPr/>
        </p:nvCxnSpPr>
        <p:spPr>
          <a:xfrm>
            <a:off x="5734050" y="3840639"/>
            <a:ext cx="0" cy="14838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86803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5C1C2C-9209-1D11-04DA-8CDB60E869BF}"/>
              </a:ext>
            </a:extLst>
          </p:cNvPr>
          <p:cNvSpPr txBox="1"/>
          <p:nvPr/>
        </p:nvSpPr>
        <p:spPr>
          <a:xfrm>
            <a:off x="3406798" y="2576779"/>
            <a:ext cx="5378395" cy="1323439"/>
          </a:xfrm>
          <a:prstGeom prst="rect">
            <a:avLst/>
          </a:prstGeom>
          <a:noFill/>
        </p:spPr>
        <p:txBody>
          <a:bodyPr wrap="none" rtlCol="0">
            <a:spAutoFit/>
          </a:bodyPr>
          <a:lstStyle/>
          <a:p>
            <a:r>
              <a:rPr lang="en-US" sz="8000" dirty="0">
                <a:solidFill>
                  <a:schemeClr val="accent1">
                    <a:lumMod val="60000"/>
                    <a:lumOff val="40000"/>
                  </a:schemeClr>
                </a:solidFill>
              </a:rPr>
              <a:t>Questions?</a:t>
            </a:r>
          </a:p>
        </p:txBody>
      </p:sp>
      <p:sp>
        <p:nvSpPr>
          <p:cNvPr id="6" name="Thought Bubble: Cloud 5">
            <a:extLst>
              <a:ext uri="{FF2B5EF4-FFF2-40B4-BE49-F238E27FC236}">
                <a16:creationId xmlns:a16="http://schemas.microsoft.com/office/drawing/2014/main" id="{0FC7304E-F262-01D3-27C4-2914D5A4E218}"/>
              </a:ext>
            </a:extLst>
          </p:cNvPr>
          <p:cNvSpPr/>
          <p:nvPr/>
        </p:nvSpPr>
        <p:spPr>
          <a:xfrm rot="541553">
            <a:off x="2324096" y="1123949"/>
            <a:ext cx="7543800" cy="4610099"/>
          </a:xfrm>
          <a:prstGeom prst="cloudCallout">
            <a:avLst>
              <a:gd name="adj1" fmla="val -53511"/>
              <a:gd name="adj2" fmla="val 59070"/>
            </a:avLst>
          </a:prstGeom>
          <a:no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bg1">
                  <a:lumMod val="85000"/>
                </a:schemeClr>
              </a:solidFill>
            </a:endParaRPr>
          </a:p>
        </p:txBody>
      </p:sp>
      <p:pic>
        <p:nvPicPr>
          <p:cNvPr id="7" name="Picture 6">
            <a:extLst>
              <a:ext uri="{FF2B5EF4-FFF2-40B4-BE49-F238E27FC236}">
                <a16:creationId xmlns:a16="http://schemas.microsoft.com/office/drawing/2014/main" id="{85CA2BFF-FBF9-E951-7AD8-DB5509DC8F42}"/>
              </a:ext>
            </a:extLst>
          </p:cNvPr>
          <p:cNvPicPr>
            <a:picLocks noChangeAspect="1"/>
          </p:cNvPicPr>
          <p:nvPr/>
        </p:nvPicPr>
        <p:blipFill>
          <a:blip r:embed="rId2"/>
          <a:stretch>
            <a:fillRect/>
          </a:stretch>
        </p:blipFill>
        <p:spPr>
          <a:xfrm>
            <a:off x="4715042" y="6002006"/>
            <a:ext cx="2761905" cy="590476"/>
          </a:xfrm>
          <a:prstGeom prst="rect">
            <a:avLst/>
          </a:prstGeom>
        </p:spPr>
      </p:pic>
    </p:spTree>
    <p:extLst>
      <p:ext uri="{BB962C8B-B14F-4D97-AF65-F5344CB8AC3E}">
        <p14:creationId xmlns:p14="http://schemas.microsoft.com/office/powerpoint/2010/main" val="112075823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91422A-DC27-6AC2-6F2D-546F9A540CA2}"/>
              </a:ext>
            </a:extLst>
          </p:cNvPr>
          <p:cNvSpPr/>
          <p:nvPr/>
        </p:nvSpPr>
        <p:spPr>
          <a:xfrm>
            <a:off x="6636441" y="2454275"/>
            <a:ext cx="5299586" cy="3478149"/>
          </a:xfrm>
          <a:prstGeom prst="rect">
            <a:avLst/>
          </a:prstGeom>
          <a:solidFill>
            <a:schemeClr val="lt1">
              <a:alpha val="63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C07A2BFE-89E0-1AA6-2837-88814429315F}"/>
              </a:ext>
            </a:extLst>
          </p:cNvPr>
          <p:cNvSpPr>
            <a:spLocks noGrp="1"/>
          </p:cNvSpPr>
          <p:nvPr>
            <p:ph type="title" idx="4294967295"/>
          </p:nvPr>
        </p:nvSpPr>
        <p:spPr>
          <a:xfrm>
            <a:off x="7543800" y="601662"/>
            <a:ext cx="3200400" cy="1736725"/>
          </a:xfrm>
          <a:ln>
            <a:noFill/>
          </a:ln>
        </p:spPr>
        <p:txBody>
          <a:bodyPr>
            <a:normAutofit/>
          </a:bodyPr>
          <a:lstStyle/>
          <a:p>
            <a:pPr algn="ctr"/>
            <a:r>
              <a:rPr lang="en-US" sz="5000" dirty="0"/>
              <a:t>How to begin</a:t>
            </a:r>
          </a:p>
        </p:txBody>
      </p:sp>
      <p:sp>
        <p:nvSpPr>
          <p:cNvPr id="3" name="Content Placeholder 2">
            <a:extLst>
              <a:ext uri="{FF2B5EF4-FFF2-40B4-BE49-F238E27FC236}">
                <a16:creationId xmlns:a16="http://schemas.microsoft.com/office/drawing/2014/main" id="{BE1AB062-90CE-C955-DEB0-023D2A4B5FB8}"/>
              </a:ext>
            </a:extLst>
          </p:cNvPr>
          <p:cNvSpPr>
            <a:spLocks noGrp="1"/>
          </p:cNvSpPr>
          <p:nvPr>
            <p:ph idx="4294967295"/>
          </p:nvPr>
        </p:nvSpPr>
        <p:spPr>
          <a:xfrm>
            <a:off x="7153275" y="2686050"/>
            <a:ext cx="4468427" cy="4581525"/>
          </a:xfrm>
        </p:spPr>
        <p:txBody>
          <a:bodyPr>
            <a:normAutofit/>
          </a:bodyPr>
          <a:lstStyle/>
          <a:p>
            <a:pPr>
              <a:buFont typeface="Arial" panose="020B0604020202020204" pitchFamily="34" charset="0"/>
              <a:buChar char="•"/>
            </a:pPr>
            <a:r>
              <a:rPr lang="en-US" sz="1800" dirty="0"/>
              <a:t>The Special Event Program for PERMA has transitioned onto an automated quoting system. All applicants seeking insurance coverage for a special event should be directed to the PERMA Online TULIP portal.</a:t>
            </a:r>
          </a:p>
          <a:p>
            <a:pPr lvl="1">
              <a:buFont typeface="Courier New" panose="02070309020205020404" pitchFamily="49" charset="0"/>
              <a:buChar char="o"/>
            </a:pPr>
            <a:r>
              <a:rPr lang="en-US" sz="1600" dirty="0">
                <a:hlinkClick r:id="rId2"/>
              </a:rPr>
              <a:t>https://venueliability.com/PERMA</a:t>
            </a:r>
            <a:endParaRPr lang="en-US" sz="1600" dirty="0"/>
          </a:p>
          <a:p>
            <a:pPr lvl="1">
              <a:buFont typeface="Courier New" panose="02070309020205020404" pitchFamily="49" charset="0"/>
              <a:buChar char="o"/>
            </a:pPr>
            <a:endParaRPr lang="en-US" sz="1600" dirty="0"/>
          </a:p>
          <a:p>
            <a:pPr>
              <a:buFont typeface="Arial" panose="020B0604020202020204" pitchFamily="34" charset="0"/>
              <a:buChar char="•"/>
            </a:pPr>
            <a:r>
              <a:rPr lang="en-US" sz="1800" dirty="0"/>
              <a:t>Once on the website, the applicant must click on “</a:t>
            </a:r>
            <a:r>
              <a:rPr lang="en-US" sz="1800" dirty="0">
                <a:solidFill>
                  <a:srgbClr val="FF8409"/>
                </a:solidFill>
              </a:rPr>
              <a:t>I NEED COVERAGE FOR MY EVENT</a:t>
            </a:r>
            <a:r>
              <a:rPr lang="en-US" sz="1800" dirty="0"/>
              <a:t>” to get started.</a:t>
            </a:r>
          </a:p>
        </p:txBody>
      </p:sp>
      <p:pic>
        <p:nvPicPr>
          <p:cNvPr id="11" name="Picture 10" descr="A screenshot of a web page&#10;&#10;Description automatically generated">
            <a:extLst>
              <a:ext uri="{FF2B5EF4-FFF2-40B4-BE49-F238E27FC236}">
                <a16:creationId xmlns:a16="http://schemas.microsoft.com/office/drawing/2014/main" id="{48F28AE5-8725-3EDF-D52D-D452B0205E4C}"/>
              </a:ext>
            </a:extLst>
          </p:cNvPr>
          <p:cNvPicPr>
            <a:picLocks noChangeAspect="1"/>
          </p:cNvPicPr>
          <p:nvPr/>
        </p:nvPicPr>
        <p:blipFill rotWithShape="1">
          <a:blip r:embed="rId3">
            <a:extLst>
              <a:ext uri="{28A0092B-C50C-407E-A947-70E740481C1C}">
                <a14:useLocalDpi xmlns:a14="http://schemas.microsoft.com/office/drawing/2010/main" val="0"/>
              </a:ext>
            </a:extLst>
          </a:blip>
          <a:srcRect l="1449" r="4695"/>
          <a:stretch/>
        </p:blipFill>
        <p:spPr>
          <a:xfrm>
            <a:off x="311522" y="0"/>
            <a:ext cx="6066502" cy="6857989"/>
          </a:xfrm>
          <a:prstGeom prst="rect">
            <a:avLst/>
          </a:prstGeom>
          <a:ln>
            <a:noFill/>
          </a:ln>
          <a:effectLst>
            <a:softEdge rad="112500"/>
          </a:effectLst>
        </p:spPr>
      </p:pic>
    </p:spTree>
    <p:extLst>
      <p:ext uri="{BB962C8B-B14F-4D97-AF65-F5344CB8AC3E}">
        <p14:creationId xmlns:p14="http://schemas.microsoft.com/office/powerpoint/2010/main" val="337983525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01929FB-D75D-668B-E8EE-D2359B6DC1CC}"/>
              </a:ext>
            </a:extLst>
          </p:cNvPr>
          <p:cNvSpPr>
            <a:spLocks noGrp="1"/>
          </p:cNvSpPr>
          <p:nvPr>
            <p:ph type="title"/>
          </p:nvPr>
        </p:nvSpPr>
        <p:spPr>
          <a:xfrm>
            <a:off x="1076324" y="25005"/>
            <a:ext cx="10039351" cy="1011533"/>
          </a:xfrm>
        </p:spPr>
        <p:txBody>
          <a:bodyPr/>
          <a:lstStyle/>
          <a:p>
            <a:pPr algn="ctr"/>
            <a:r>
              <a:rPr lang="en-US" dirty="0"/>
              <a:t>Event location</a:t>
            </a:r>
          </a:p>
        </p:txBody>
      </p:sp>
      <p:pic>
        <p:nvPicPr>
          <p:cNvPr id="12" name="Content Placeholder 11">
            <a:extLst>
              <a:ext uri="{FF2B5EF4-FFF2-40B4-BE49-F238E27FC236}">
                <a16:creationId xmlns:a16="http://schemas.microsoft.com/office/drawing/2014/main" id="{39E06E6F-B917-1C16-54F6-35167EB97A20}"/>
              </a:ext>
            </a:extLst>
          </p:cNvPr>
          <p:cNvPicPr>
            <a:picLocks noGrp="1" noChangeAspect="1"/>
          </p:cNvPicPr>
          <p:nvPr>
            <p:ph sz="half" idx="1"/>
          </p:nvPr>
        </p:nvPicPr>
        <p:blipFill rotWithShape="1">
          <a:blip r:embed="rId2"/>
          <a:srcRect l="21657" t="14245" r="22598" b="12097"/>
          <a:stretch/>
        </p:blipFill>
        <p:spPr>
          <a:xfrm>
            <a:off x="286418" y="1869440"/>
            <a:ext cx="5809581" cy="4318000"/>
          </a:xfrm>
          <a:prstGeom prst="rect">
            <a:avLst/>
          </a:prstGeom>
          <a:ln>
            <a:noFill/>
          </a:ln>
          <a:effectLst>
            <a:softEdge rad="112500"/>
          </a:effectLst>
        </p:spPr>
      </p:pic>
      <p:pic>
        <p:nvPicPr>
          <p:cNvPr id="14" name="Content Placeholder 13">
            <a:extLst>
              <a:ext uri="{FF2B5EF4-FFF2-40B4-BE49-F238E27FC236}">
                <a16:creationId xmlns:a16="http://schemas.microsoft.com/office/drawing/2014/main" id="{B82A1A86-39AF-F21C-99CF-C4491E0B8113}"/>
              </a:ext>
            </a:extLst>
          </p:cNvPr>
          <p:cNvPicPr>
            <a:picLocks noGrp="1" noChangeAspect="1"/>
          </p:cNvPicPr>
          <p:nvPr>
            <p:ph sz="half" idx="2"/>
          </p:nvPr>
        </p:nvPicPr>
        <p:blipFill rotWithShape="1">
          <a:blip r:embed="rId3"/>
          <a:srcRect l="21326" t="11589" r="22746" b="11898"/>
          <a:stretch/>
        </p:blipFill>
        <p:spPr>
          <a:xfrm>
            <a:off x="6294375" y="1869440"/>
            <a:ext cx="5611207" cy="4318000"/>
          </a:xfrm>
          <a:prstGeom prst="rect">
            <a:avLst/>
          </a:prstGeom>
          <a:ln>
            <a:noFill/>
          </a:ln>
          <a:effectLst>
            <a:softEdge rad="112500"/>
          </a:effectLst>
        </p:spPr>
      </p:pic>
      <p:sp>
        <p:nvSpPr>
          <p:cNvPr id="16" name="TextBox 15">
            <a:extLst>
              <a:ext uri="{FF2B5EF4-FFF2-40B4-BE49-F238E27FC236}">
                <a16:creationId xmlns:a16="http://schemas.microsoft.com/office/drawing/2014/main" id="{D71B4C22-888D-FF75-1A61-1089B7733BA0}"/>
              </a:ext>
            </a:extLst>
          </p:cNvPr>
          <p:cNvSpPr txBox="1"/>
          <p:nvPr/>
        </p:nvSpPr>
        <p:spPr>
          <a:xfrm>
            <a:off x="1184450" y="1129823"/>
            <a:ext cx="10219849" cy="646331"/>
          </a:xfrm>
          <a:prstGeom prst="rect">
            <a:avLst/>
          </a:prstGeom>
          <a:noFill/>
        </p:spPr>
        <p:txBody>
          <a:bodyPr wrap="none" rtlCol="0">
            <a:spAutoFit/>
          </a:bodyPr>
          <a:lstStyle/>
          <a:p>
            <a:r>
              <a:rPr lang="en-US" sz="1800" dirty="0"/>
              <a:t>Applicant will need to select the event location based on their event, including city and venue.</a:t>
            </a:r>
          </a:p>
          <a:p>
            <a:endParaRPr lang="en-US" dirty="0"/>
          </a:p>
        </p:txBody>
      </p:sp>
    </p:spTree>
    <p:extLst>
      <p:ext uri="{BB962C8B-B14F-4D97-AF65-F5344CB8AC3E}">
        <p14:creationId xmlns:p14="http://schemas.microsoft.com/office/powerpoint/2010/main" val="13385870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FEAA825-8061-6C21-E340-6C0FEE2BED84}"/>
              </a:ext>
            </a:extLst>
          </p:cNvPr>
          <p:cNvSpPr/>
          <p:nvPr/>
        </p:nvSpPr>
        <p:spPr>
          <a:xfrm>
            <a:off x="4788717" y="2810221"/>
            <a:ext cx="6667500" cy="3160151"/>
          </a:xfrm>
          <a:prstGeom prst="roundRect">
            <a:avLst/>
          </a:prstGeom>
          <a:solidFill>
            <a:schemeClr val="bg1">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5208F45B-F260-81C3-C714-9BB9AA8D24CE}"/>
              </a:ext>
            </a:extLst>
          </p:cNvPr>
          <p:cNvSpPr/>
          <p:nvPr/>
        </p:nvSpPr>
        <p:spPr>
          <a:xfrm>
            <a:off x="859488" y="2745347"/>
            <a:ext cx="3597208" cy="3160151"/>
          </a:xfrm>
          <a:prstGeom prst="roundRect">
            <a:avLst/>
          </a:prstGeom>
          <a:solidFill>
            <a:schemeClr val="bg1">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31CD69-1060-AD3D-AAC3-6BD5F927CB52}"/>
              </a:ext>
            </a:extLst>
          </p:cNvPr>
          <p:cNvSpPr>
            <a:spLocks noGrp="1"/>
          </p:cNvSpPr>
          <p:nvPr>
            <p:ph type="title"/>
          </p:nvPr>
        </p:nvSpPr>
        <p:spPr>
          <a:xfrm>
            <a:off x="1076324" y="651842"/>
            <a:ext cx="10039351" cy="1011533"/>
          </a:xfrm>
        </p:spPr>
        <p:txBody>
          <a:bodyPr>
            <a:normAutofit fontScale="90000"/>
          </a:bodyPr>
          <a:lstStyle/>
          <a:p>
            <a:pPr algn="ctr"/>
            <a:r>
              <a:rPr lang="en-US" dirty="0"/>
              <a:t>Event </a:t>
            </a:r>
            <a:br>
              <a:rPr lang="en-US" dirty="0"/>
            </a:br>
            <a:r>
              <a:rPr lang="en-US" dirty="0"/>
              <a:t>location</a:t>
            </a:r>
          </a:p>
        </p:txBody>
      </p:sp>
      <p:sp>
        <p:nvSpPr>
          <p:cNvPr id="3" name="Content Placeholder 2">
            <a:extLst>
              <a:ext uri="{FF2B5EF4-FFF2-40B4-BE49-F238E27FC236}">
                <a16:creationId xmlns:a16="http://schemas.microsoft.com/office/drawing/2014/main" id="{A0AD8BEA-8775-597F-0D7C-94A6EFBA2745}"/>
              </a:ext>
            </a:extLst>
          </p:cNvPr>
          <p:cNvSpPr>
            <a:spLocks noGrp="1"/>
          </p:cNvSpPr>
          <p:nvPr>
            <p:ph idx="1"/>
          </p:nvPr>
        </p:nvSpPr>
        <p:spPr>
          <a:xfrm>
            <a:off x="1970670" y="2035427"/>
            <a:ext cx="8807577" cy="497151"/>
          </a:xfrm>
        </p:spPr>
        <p:txBody>
          <a:bodyPr/>
          <a:lstStyle/>
          <a:p>
            <a:pPr algn="ctr">
              <a:buFont typeface="Arial" panose="020B0604020202020204" pitchFamily="34" charset="0"/>
              <a:buChar char="•"/>
            </a:pPr>
            <a:r>
              <a:rPr lang="en-US" sz="1800" dirty="0"/>
              <a:t>As of now PERMA cities include the following venues:</a:t>
            </a:r>
          </a:p>
        </p:txBody>
      </p:sp>
      <p:sp>
        <p:nvSpPr>
          <p:cNvPr id="9" name="TextBox 8">
            <a:extLst>
              <a:ext uri="{FF2B5EF4-FFF2-40B4-BE49-F238E27FC236}">
                <a16:creationId xmlns:a16="http://schemas.microsoft.com/office/drawing/2014/main" id="{1E83731A-6B84-79BA-454E-5F945530324C}"/>
              </a:ext>
            </a:extLst>
          </p:cNvPr>
          <p:cNvSpPr txBox="1"/>
          <p:nvPr/>
        </p:nvSpPr>
        <p:spPr>
          <a:xfrm>
            <a:off x="1123890" y="2819251"/>
            <a:ext cx="3400425" cy="2862322"/>
          </a:xfrm>
          <a:prstGeom prst="rect">
            <a:avLst/>
          </a:prstGeom>
          <a:noFill/>
        </p:spPr>
        <p:txBody>
          <a:bodyPr wrap="square">
            <a:spAutoFit/>
          </a:bodyPr>
          <a:lstStyle/>
          <a:p>
            <a:pPr algn="ctr"/>
            <a:r>
              <a:rPr lang="en-US" b="1" i="0" u="sng" strike="noStrike" baseline="0" dirty="0">
                <a:solidFill>
                  <a:schemeClr val="accent1"/>
                </a:solidFill>
              </a:rPr>
              <a:t>City of Banning</a:t>
            </a:r>
          </a:p>
          <a:p>
            <a:pPr algn="ctr"/>
            <a:endParaRPr lang="en-US" b="1" i="0" u="sng" strike="noStrike" baseline="0" dirty="0">
              <a:solidFill>
                <a:schemeClr val="accent2"/>
              </a:solidFill>
            </a:endParaRPr>
          </a:p>
          <a:p>
            <a:pPr marL="171450" indent="-171450">
              <a:buFont typeface="Arial" panose="020B0604020202020204" pitchFamily="34" charset="0"/>
              <a:buChar char="•"/>
            </a:pPr>
            <a:r>
              <a:rPr lang="en-US" sz="1600" b="0" i="0" u="none" strike="noStrike" baseline="0" dirty="0">
                <a:solidFill>
                  <a:srgbClr val="1F2023"/>
                </a:solidFill>
                <a:latin typeface="Rockwell" panose="02060603020205020403" pitchFamily="18" charset="0"/>
              </a:rPr>
              <a:t>Repplier Park Aquatic Center</a:t>
            </a:r>
            <a:r>
              <a:rPr lang="en-US" sz="1600" b="0" i="0" u="none" strike="noStrike" baseline="0" dirty="0">
                <a:latin typeface="Rockwell" panose="02060603020205020403" pitchFamily="18" charset="0"/>
              </a:rPr>
              <a:t>	</a:t>
            </a:r>
            <a:endParaRPr lang="en-US" sz="1600" dirty="0">
              <a:solidFill>
                <a:srgbClr val="585858"/>
              </a:solidFill>
              <a:latin typeface="Rockwell" panose="02060603020205020403" pitchFamily="18" charset="0"/>
            </a:endParaRPr>
          </a:p>
          <a:p>
            <a:pPr marL="171450" indent="-171450">
              <a:buFont typeface="Arial" panose="020B0604020202020204" pitchFamily="34" charset="0"/>
              <a:buChar char="•"/>
            </a:pPr>
            <a:r>
              <a:rPr lang="en-US" sz="1600" dirty="0">
                <a:solidFill>
                  <a:srgbClr val="1F2023"/>
                </a:solidFill>
                <a:latin typeface="Rockwell" panose="02060603020205020403" pitchFamily="18" charset="0"/>
              </a:rPr>
              <a:t>Banning Senior Citizens </a:t>
            </a:r>
            <a:r>
              <a:rPr lang="it-IT" sz="1600" dirty="0">
                <a:solidFill>
                  <a:srgbClr val="1F2023"/>
                </a:solidFill>
                <a:latin typeface="Rockwell" panose="02060603020205020403" pitchFamily="18" charset="0"/>
              </a:rPr>
              <a:t>Center</a:t>
            </a:r>
          </a:p>
          <a:p>
            <a:pPr marL="171450" indent="-171450">
              <a:buFont typeface="Arial" panose="020B0604020202020204" pitchFamily="34" charset="0"/>
              <a:buChar char="•"/>
            </a:pPr>
            <a:r>
              <a:rPr lang="en-US" sz="1600" dirty="0">
                <a:latin typeface="Rockwell" panose="02060603020205020403" pitchFamily="18" charset="0"/>
              </a:rPr>
              <a:t>Banning Community Center	</a:t>
            </a:r>
          </a:p>
          <a:p>
            <a:pPr marL="171450" indent="-171450">
              <a:buFont typeface="Arial" panose="020B0604020202020204" pitchFamily="34" charset="0"/>
              <a:buChar char="•"/>
            </a:pPr>
            <a:r>
              <a:rPr lang="en-US" sz="1600" b="0" i="0" u="none" strike="noStrike" baseline="0" dirty="0">
                <a:latin typeface="Rockwell" panose="02060603020205020403" pitchFamily="18" charset="0"/>
              </a:rPr>
              <a:t>Lions Park	</a:t>
            </a:r>
          </a:p>
          <a:p>
            <a:pPr marL="171450" indent="-171450">
              <a:buFont typeface="Arial" panose="020B0604020202020204" pitchFamily="34" charset="0"/>
              <a:buChar char="•"/>
            </a:pPr>
            <a:r>
              <a:rPr lang="en-US" sz="1600" dirty="0">
                <a:latin typeface="Rockwell" panose="02060603020205020403" pitchFamily="18" charset="0"/>
              </a:rPr>
              <a:t>Richard Sanchez Park</a:t>
            </a:r>
          </a:p>
          <a:p>
            <a:pPr marL="171450" indent="-171450">
              <a:buFont typeface="Arial" panose="020B0604020202020204" pitchFamily="34" charset="0"/>
              <a:buChar char="•"/>
            </a:pPr>
            <a:r>
              <a:rPr lang="en-US" sz="1600" b="0" i="0" u="none" strike="noStrike" baseline="0" dirty="0">
                <a:latin typeface="Rockwell" panose="02060603020205020403" pitchFamily="18" charset="0"/>
              </a:rPr>
              <a:t>Dysart Equestrian Park</a:t>
            </a:r>
          </a:p>
          <a:p>
            <a:pPr marL="171450" indent="-171450">
              <a:buFont typeface="Arial" panose="020B0604020202020204" pitchFamily="34" charset="0"/>
              <a:buChar char="•"/>
            </a:pPr>
            <a:r>
              <a:rPr lang="en-US" sz="1600" b="0" i="0" u="none" strike="noStrike" baseline="0" dirty="0">
                <a:solidFill>
                  <a:srgbClr val="1F2023"/>
                </a:solidFill>
                <a:latin typeface="Rockwell" panose="02060603020205020403" pitchFamily="18" charset="0"/>
              </a:rPr>
              <a:t>Repplier Park </a:t>
            </a:r>
            <a:r>
              <a:rPr lang="en-US" sz="1600" b="0" i="0" u="none" strike="noStrike" baseline="0" dirty="0">
                <a:solidFill>
                  <a:srgbClr val="585858"/>
                </a:solidFill>
                <a:latin typeface="Rockwell" panose="02060603020205020403" pitchFamily="18" charset="0"/>
              </a:rPr>
              <a:t>	</a:t>
            </a:r>
            <a:endParaRPr lang="en-US" sz="1600" dirty="0">
              <a:solidFill>
                <a:srgbClr val="585858"/>
              </a:solidFill>
              <a:latin typeface="Rockwell" panose="02060603020205020403" pitchFamily="18" charset="0"/>
            </a:endParaRPr>
          </a:p>
          <a:p>
            <a:pPr marL="171450" indent="-171450">
              <a:buFont typeface="Arial" panose="020B0604020202020204" pitchFamily="34" charset="0"/>
              <a:buChar char="•"/>
            </a:pPr>
            <a:r>
              <a:rPr lang="en-US" sz="1600" dirty="0">
                <a:latin typeface="Rockwell" panose="02060603020205020403" pitchFamily="18" charset="0"/>
              </a:rPr>
              <a:t>Roosevelt Williams Park</a:t>
            </a:r>
          </a:p>
          <a:p>
            <a:pPr marL="171450" indent="-171450">
              <a:buFont typeface="Arial" panose="020B0604020202020204" pitchFamily="34" charset="0"/>
              <a:buChar char="•"/>
            </a:pPr>
            <a:r>
              <a:rPr lang="en-US" sz="1600" b="0" i="0" u="none" strike="noStrike" baseline="0" dirty="0">
                <a:latin typeface="Rockwell" panose="02060603020205020403" pitchFamily="18" charset="0"/>
              </a:rPr>
              <a:t>Sylvan Park	</a:t>
            </a:r>
            <a:endParaRPr lang="en-US" sz="1600" dirty="0">
              <a:latin typeface="Rockwell" panose="02060603020205020403" pitchFamily="18" charset="0"/>
            </a:endParaRPr>
          </a:p>
        </p:txBody>
      </p:sp>
      <p:sp>
        <p:nvSpPr>
          <p:cNvPr id="10" name="TextBox 9">
            <a:extLst>
              <a:ext uri="{FF2B5EF4-FFF2-40B4-BE49-F238E27FC236}">
                <a16:creationId xmlns:a16="http://schemas.microsoft.com/office/drawing/2014/main" id="{FB8E78AD-2BCF-9A50-1CBF-9DD9F66E4BA8}"/>
              </a:ext>
            </a:extLst>
          </p:cNvPr>
          <p:cNvSpPr txBox="1"/>
          <p:nvPr/>
        </p:nvSpPr>
        <p:spPr>
          <a:xfrm>
            <a:off x="4917757" y="3012351"/>
            <a:ext cx="3047999" cy="2893100"/>
          </a:xfrm>
          <a:prstGeom prst="rect">
            <a:avLst/>
          </a:prstGeom>
          <a:noFill/>
        </p:spPr>
        <p:txBody>
          <a:bodyPr wrap="square" rtlCol="0">
            <a:spAutoFit/>
          </a:bodyPr>
          <a:lstStyle/>
          <a:p>
            <a:pPr marL="285750" indent="-285750">
              <a:buFont typeface="Arial" panose="020B0604020202020204" pitchFamily="34" charset="0"/>
              <a:buChar char="•"/>
            </a:pPr>
            <a:r>
              <a:rPr lang="en-US" sz="1400" b="0" i="0" u="none" strike="noStrike" baseline="0" dirty="0"/>
              <a:t>Bob Glass Gymnasium</a:t>
            </a:r>
          </a:p>
          <a:p>
            <a:pPr marL="285750" indent="-285750">
              <a:buFont typeface="Arial" panose="020B0604020202020204" pitchFamily="34" charset="0"/>
              <a:buChar char="•"/>
            </a:pPr>
            <a:r>
              <a:rPr lang="en-US" sz="1400" b="0" i="0" u="none" strike="noStrike" baseline="0" dirty="0"/>
              <a:t>Statler Youth Center	</a:t>
            </a:r>
          </a:p>
          <a:p>
            <a:pPr marL="285750" indent="-285750">
              <a:buFont typeface="Arial" panose="020B0604020202020204" pitchFamily="34" charset="0"/>
              <a:buChar char="•"/>
            </a:pPr>
            <a:r>
              <a:rPr lang="en-US" sz="1400" b="0" i="0" u="none" strike="noStrike" baseline="0" dirty="0"/>
              <a:t>Perris Senior Center	</a:t>
            </a:r>
          </a:p>
          <a:p>
            <a:pPr marL="285750" indent="-285750">
              <a:buFont typeface="Arial" panose="020B0604020202020204" pitchFamily="34" charset="0"/>
              <a:buChar char="•"/>
            </a:pPr>
            <a:r>
              <a:rPr lang="en-US" sz="1400" b="0" i="0" u="none" strike="noStrike" baseline="0" dirty="0"/>
              <a:t>Banta Beatty Park	</a:t>
            </a:r>
          </a:p>
          <a:p>
            <a:pPr marL="285750" indent="-285750">
              <a:buFont typeface="Arial" panose="020B0604020202020204" pitchFamily="34" charset="0"/>
              <a:buChar char="•"/>
            </a:pPr>
            <a:r>
              <a:rPr lang="en-US" sz="1400" b="0" i="0" u="none" strike="noStrike" baseline="0" dirty="0"/>
              <a:t>Bob Long Park	</a:t>
            </a:r>
          </a:p>
          <a:p>
            <a:pPr marL="285750" indent="-285750">
              <a:buFont typeface="Arial" panose="020B0604020202020204" pitchFamily="34" charset="0"/>
              <a:buChar char="•"/>
            </a:pPr>
            <a:r>
              <a:rPr lang="en-US" sz="1400" b="0" i="0" u="none" strike="noStrike" baseline="0" dirty="0"/>
              <a:t>Copper Creek Park	</a:t>
            </a:r>
          </a:p>
          <a:p>
            <a:pPr marL="285750" indent="-285750">
              <a:buFont typeface="Arial" panose="020B0604020202020204" pitchFamily="34" charset="0"/>
              <a:buChar char="•"/>
            </a:pPr>
            <a:r>
              <a:rPr lang="en-US" sz="1400" b="0" i="0" u="none" strike="noStrike" baseline="0" dirty="0"/>
              <a:t>Downtown Pocket Park</a:t>
            </a:r>
          </a:p>
          <a:p>
            <a:pPr marL="285750" indent="-285750">
              <a:buFont typeface="Arial" panose="020B0604020202020204" pitchFamily="34" charset="0"/>
              <a:buChar char="•"/>
            </a:pPr>
            <a:r>
              <a:rPr lang="en-US" sz="1400" b="0" i="0" u="none" strike="noStrike" baseline="0" dirty="0"/>
              <a:t>El </a:t>
            </a:r>
            <a:r>
              <a:rPr lang="en-US" sz="1400" b="0" i="0" u="none" strike="noStrike" baseline="0" dirty="0" err="1"/>
              <a:t>Nido</a:t>
            </a:r>
            <a:r>
              <a:rPr lang="en-US" sz="1400" b="0" i="0" u="none" strike="noStrike" baseline="0" dirty="0"/>
              <a:t> Pocket Park	</a:t>
            </a:r>
          </a:p>
          <a:p>
            <a:pPr marL="285750" indent="-285750">
              <a:buFont typeface="Arial" panose="020B0604020202020204" pitchFamily="34" charset="0"/>
              <a:buChar char="•"/>
            </a:pPr>
            <a:r>
              <a:rPr lang="en-US" sz="1400" b="0" i="0" u="none" strike="noStrike" baseline="0" dirty="0"/>
              <a:t>Enchanted Hills Park</a:t>
            </a:r>
          </a:p>
          <a:p>
            <a:pPr marL="285750" indent="-285750">
              <a:buFont typeface="Arial" panose="020B0604020202020204" pitchFamily="34" charset="0"/>
              <a:buChar char="•"/>
            </a:pPr>
            <a:r>
              <a:rPr lang="en-US" sz="1400" b="0" i="0" u="none" strike="noStrike" baseline="0" dirty="0"/>
              <a:t>Fletcher Park	</a:t>
            </a:r>
          </a:p>
          <a:p>
            <a:pPr marL="285750" indent="-285750">
              <a:buFont typeface="Arial" panose="020B0604020202020204" pitchFamily="34" charset="0"/>
              <a:buChar char="•"/>
            </a:pPr>
            <a:r>
              <a:rPr lang="en-US" sz="1400" b="0" i="0" u="none" strike="noStrike" baseline="0" dirty="0"/>
              <a:t>Foss Field Park	</a:t>
            </a:r>
          </a:p>
          <a:p>
            <a:pPr marL="285750" indent="-285750">
              <a:buFont typeface="Arial" panose="020B0604020202020204" pitchFamily="34" charset="0"/>
              <a:buChar char="•"/>
            </a:pPr>
            <a:r>
              <a:rPr lang="en-US" sz="1400" b="0" i="0" u="none" strike="noStrike" baseline="0" dirty="0"/>
              <a:t>Frank Eaton Memorial Park</a:t>
            </a:r>
          </a:p>
          <a:p>
            <a:pPr marL="285750" indent="-285750">
              <a:buFont typeface="Arial" panose="020B0604020202020204" pitchFamily="34" charset="0"/>
              <a:buChar char="•"/>
            </a:pPr>
            <a:r>
              <a:rPr lang="en-US" sz="1400" b="0" i="0" u="none" strike="noStrike" baseline="0" dirty="0" err="1"/>
              <a:t>Geotz</a:t>
            </a:r>
            <a:r>
              <a:rPr lang="en-US" sz="1400" b="0" i="0" u="none" strike="noStrike" baseline="0" dirty="0"/>
              <a:t> Park		</a:t>
            </a:r>
          </a:p>
        </p:txBody>
      </p:sp>
      <p:sp>
        <p:nvSpPr>
          <p:cNvPr id="12" name="TextBox 11">
            <a:extLst>
              <a:ext uri="{FF2B5EF4-FFF2-40B4-BE49-F238E27FC236}">
                <a16:creationId xmlns:a16="http://schemas.microsoft.com/office/drawing/2014/main" id="{05D49239-B497-572E-2712-24B1F05323C5}"/>
              </a:ext>
            </a:extLst>
          </p:cNvPr>
          <p:cNvSpPr txBox="1"/>
          <p:nvPr/>
        </p:nvSpPr>
        <p:spPr>
          <a:xfrm>
            <a:off x="8122467" y="3049448"/>
            <a:ext cx="3200274" cy="2923877"/>
          </a:xfrm>
          <a:prstGeom prst="rect">
            <a:avLst/>
          </a:prstGeom>
          <a:noFill/>
        </p:spPr>
        <p:txBody>
          <a:bodyPr wrap="square">
            <a:spAutoFit/>
          </a:bodyPr>
          <a:lstStyle/>
          <a:p>
            <a:pPr marL="285750" indent="-285750">
              <a:buFont typeface="Arial" panose="020B0604020202020204" pitchFamily="34" charset="0"/>
              <a:buChar char="•"/>
            </a:pPr>
            <a:r>
              <a:rPr lang="en-US" sz="1400" dirty="0">
                <a:ea typeface="Calibri" panose="020F0502020204030204" pitchFamily="34" charset="0"/>
              </a:rPr>
              <a:t>Liberty Park </a:t>
            </a:r>
            <a:endParaRPr lang="en-US" sz="1400" dirty="0">
              <a:effectLst/>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Howard Schlundt Park </a:t>
            </a:r>
          </a:p>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Linear Park May Ranch Park</a:t>
            </a:r>
          </a:p>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May Ranch Pocket Park</a:t>
            </a:r>
          </a:p>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Mercado Park </a:t>
            </a:r>
          </a:p>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Metz Park Perris, CA 92570</a:t>
            </a:r>
          </a:p>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Monument Ranch Park </a:t>
            </a:r>
          </a:p>
          <a:p>
            <a:pPr marL="285750" marR="0" indent="-285750">
              <a:spcBef>
                <a:spcPts val="0"/>
              </a:spcBef>
              <a:spcAft>
                <a:spcPts val="0"/>
              </a:spcAft>
              <a:buFont typeface="Arial" panose="020B0604020202020204" pitchFamily="34" charset="0"/>
              <a:buChar char="•"/>
            </a:pPr>
            <a:r>
              <a:rPr lang="en-US" sz="1400" dirty="0">
                <a:effectLst/>
                <a:ea typeface="Calibri" panose="020F0502020204030204" pitchFamily="34" charset="0"/>
              </a:rPr>
              <a:t>Morgan Park</a:t>
            </a:r>
            <a:endParaRPr lang="en-US" sz="1400" b="0" i="0" u="none" strike="noStrike" baseline="0" dirty="0"/>
          </a:p>
          <a:p>
            <a:pPr marL="285750" indent="-285750">
              <a:buFont typeface="Arial" panose="020B0604020202020204" pitchFamily="34" charset="0"/>
              <a:buChar char="•"/>
            </a:pPr>
            <a:r>
              <a:rPr lang="en-US" sz="1400" b="0" i="0" u="none" strike="noStrike" baseline="0" dirty="0"/>
              <a:t>Paragon Park	</a:t>
            </a:r>
            <a:endParaRPr lang="en-US" sz="1400" dirty="0"/>
          </a:p>
          <a:p>
            <a:pPr marL="285750" indent="-285750">
              <a:buFont typeface="Arial" panose="020B0604020202020204" pitchFamily="34" charset="0"/>
              <a:buChar char="•"/>
            </a:pPr>
            <a:r>
              <a:rPr lang="en-US" sz="1400" b="0" i="0" u="none" strike="noStrike" baseline="0" dirty="0" err="1"/>
              <a:t>Partriot</a:t>
            </a:r>
            <a:r>
              <a:rPr lang="en-US" sz="1400" b="0" i="0" u="none" strike="noStrike" baseline="0" dirty="0"/>
              <a:t> Park Sports Complex</a:t>
            </a:r>
          </a:p>
          <a:p>
            <a:pPr marL="285750" indent="-285750">
              <a:buFont typeface="Arial" panose="020B0604020202020204" pitchFamily="34" charset="0"/>
              <a:buChar char="•"/>
            </a:pPr>
            <a:r>
              <a:rPr lang="en-US" sz="1400" b="0" i="0" u="none" strike="noStrike" baseline="0" dirty="0"/>
              <a:t>Rotary Park	</a:t>
            </a:r>
          </a:p>
          <a:p>
            <a:pPr marL="285750" indent="-285750">
              <a:buFont typeface="Arial" panose="020B0604020202020204" pitchFamily="34" charset="0"/>
              <a:buChar char="•"/>
            </a:pPr>
            <a:r>
              <a:rPr lang="en-US" sz="1400" b="0" i="0" u="none" strike="noStrike" baseline="0" dirty="0"/>
              <a:t>Russell Stewart Park</a:t>
            </a:r>
          </a:p>
          <a:p>
            <a:pPr marL="285750" indent="-285750">
              <a:buFont typeface="Arial" panose="020B0604020202020204" pitchFamily="34" charset="0"/>
              <a:buChar char="•"/>
            </a:pPr>
            <a:r>
              <a:rPr lang="en-US" sz="1400" b="0" i="0" u="none" strike="noStrike" baseline="0" dirty="0"/>
              <a:t>Skydive Baseball Park	</a:t>
            </a:r>
          </a:p>
        </p:txBody>
      </p:sp>
      <p:sp>
        <p:nvSpPr>
          <p:cNvPr id="13" name="TextBox 12">
            <a:extLst>
              <a:ext uri="{FF2B5EF4-FFF2-40B4-BE49-F238E27FC236}">
                <a16:creationId xmlns:a16="http://schemas.microsoft.com/office/drawing/2014/main" id="{6BE79D7C-1101-8527-4C59-86FC6BD3D099}"/>
              </a:ext>
            </a:extLst>
          </p:cNvPr>
          <p:cNvSpPr txBox="1"/>
          <p:nvPr/>
        </p:nvSpPr>
        <p:spPr>
          <a:xfrm>
            <a:off x="7077291" y="2801490"/>
            <a:ext cx="1752852" cy="369332"/>
          </a:xfrm>
          <a:prstGeom prst="rect">
            <a:avLst/>
          </a:prstGeom>
          <a:noFill/>
        </p:spPr>
        <p:txBody>
          <a:bodyPr wrap="none" rtlCol="0">
            <a:spAutoFit/>
          </a:bodyPr>
          <a:lstStyle/>
          <a:p>
            <a:r>
              <a:rPr lang="en-US" b="1" u="sng" dirty="0">
                <a:solidFill>
                  <a:schemeClr val="accent1"/>
                </a:solidFill>
              </a:rPr>
              <a:t>City of Perris </a:t>
            </a:r>
          </a:p>
        </p:txBody>
      </p:sp>
    </p:spTree>
    <p:extLst>
      <p:ext uri="{BB962C8B-B14F-4D97-AF65-F5344CB8AC3E}">
        <p14:creationId xmlns:p14="http://schemas.microsoft.com/office/powerpoint/2010/main" val="57236415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23C90E-98B4-AD94-6230-880DE6648FCD}"/>
              </a:ext>
            </a:extLst>
          </p:cNvPr>
          <p:cNvSpPr>
            <a:spLocks noGrp="1"/>
          </p:cNvSpPr>
          <p:nvPr>
            <p:ph type="title"/>
          </p:nvPr>
        </p:nvSpPr>
        <p:spPr/>
        <p:txBody>
          <a:bodyPr/>
          <a:lstStyle/>
          <a:p>
            <a:pPr algn="ctr"/>
            <a:r>
              <a:rPr lang="en-US" dirty="0"/>
              <a:t>Event Date(s)</a:t>
            </a:r>
          </a:p>
        </p:txBody>
      </p:sp>
      <p:sp>
        <p:nvSpPr>
          <p:cNvPr id="6" name="Text Placeholder 5">
            <a:extLst>
              <a:ext uri="{FF2B5EF4-FFF2-40B4-BE49-F238E27FC236}">
                <a16:creationId xmlns:a16="http://schemas.microsoft.com/office/drawing/2014/main" id="{ABB7590A-3FBC-1A1D-7212-D7E9137AE754}"/>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The next step is selecting your event dates.</a:t>
            </a:r>
          </a:p>
          <a:p>
            <a:pPr marL="285750" indent="-285750">
              <a:buFont typeface="Arial" panose="020B0604020202020204" pitchFamily="34" charset="0"/>
              <a:buChar char="•"/>
            </a:pPr>
            <a:r>
              <a:rPr lang="en-US" dirty="0"/>
              <a:t>Depending on your event and how many days it will be, you are able to select multiple dates at one time.</a:t>
            </a:r>
          </a:p>
          <a:p>
            <a:pPr marL="285750" indent="-285750">
              <a:buFont typeface="Arial" panose="020B0604020202020204" pitchFamily="34" charset="0"/>
              <a:buChar char="•"/>
            </a:pPr>
            <a:r>
              <a:rPr lang="en-US" dirty="0" err="1"/>
              <a:t>E.g</a:t>
            </a:r>
            <a:r>
              <a:rPr lang="en-US" dirty="0"/>
              <a:t> - For a birthday party which is typically one day, you will select just the day of your event.</a:t>
            </a:r>
          </a:p>
          <a:p>
            <a:pPr marL="285750" indent="-285750">
              <a:buFont typeface="Arial" panose="020B0604020202020204" pitchFamily="34" charset="0"/>
              <a:buChar char="•"/>
            </a:pPr>
            <a:r>
              <a:rPr lang="en-US" dirty="0" err="1"/>
              <a:t>E.g</a:t>
            </a:r>
            <a:r>
              <a:rPr lang="en-US" dirty="0"/>
              <a:t> – For a meeting being held every Sunday for a month, you are able to select multiple Sundays</a:t>
            </a:r>
          </a:p>
        </p:txBody>
      </p:sp>
      <p:pic>
        <p:nvPicPr>
          <p:cNvPr id="11" name="Content Placeholder 10">
            <a:extLst>
              <a:ext uri="{FF2B5EF4-FFF2-40B4-BE49-F238E27FC236}">
                <a16:creationId xmlns:a16="http://schemas.microsoft.com/office/drawing/2014/main" id="{3D0124C5-302A-1503-4236-0840608D1A52}"/>
              </a:ext>
            </a:extLst>
          </p:cNvPr>
          <p:cNvPicPr>
            <a:picLocks noGrp="1" noChangeAspect="1"/>
          </p:cNvPicPr>
          <p:nvPr>
            <p:ph idx="1"/>
          </p:nvPr>
        </p:nvPicPr>
        <p:blipFill rotWithShape="1">
          <a:blip r:embed="rId2"/>
          <a:srcRect l="25204" t="15143" r="24995" b="19195"/>
          <a:stretch/>
        </p:blipFill>
        <p:spPr>
          <a:xfrm>
            <a:off x="934720" y="1036320"/>
            <a:ext cx="6657882" cy="4937760"/>
          </a:xfrm>
          <a:prstGeom prst="rect">
            <a:avLst/>
          </a:prstGeom>
          <a:ln>
            <a:noFill/>
          </a:ln>
          <a:effectLst>
            <a:softEdge rad="112500"/>
          </a:effectLst>
        </p:spPr>
      </p:pic>
    </p:spTree>
    <p:extLst>
      <p:ext uri="{BB962C8B-B14F-4D97-AF65-F5344CB8AC3E}">
        <p14:creationId xmlns:p14="http://schemas.microsoft.com/office/powerpoint/2010/main" val="30267307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E5B83DCC-D271-A232-C974-5A6833BA829C}"/>
              </a:ext>
            </a:extLst>
          </p:cNvPr>
          <p:cNvSpPr/>
          <p:nvPr/>
        </p:nvSpPr>
        <p:spPr>
          <a:xfrm>
            <a:off x="91440" y="5106410"/>
            <a:ext cx="2926080" cy="1506070"/>
          </a:xfrm>
          <a:prstGeom prst="rect">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A162264-3258-FAD6-BFE2-96C3FF4B3272}"/>
              </a:ext>
            </a:extLst>
          </p:cNvPr>
          <p:cNvSpPr>
            <a:spLocks noGrp="1"/>
          </p:cNvSpPr>
          <p:nvPr>
            <p:ph type="title" idx="4294967295"/>
          </p:nvPr>
        </p:nvSpPr>
        <p:spPr>
          <a:xfrm>
            <a:off x="8439150" y="359471"/>
            <a:ext cx="3200400" cy="1736725"/>
          </a:xfrm>
        </p:spPr>
        <p:txBody>
          <a:bodyPr/>
          <a:lstStyle/>
          <a:p>
            <a:pPr algn="ctr"/>
            <a:r>
              <a:rPr lang="en-US" dirty="0"/>
              <a:t>Event Details</a:t>
            </a:r>
          </a:p>
        </p:txBody>
      </p:sp>
      <p:sp>
        <p:nvSpPr>
          <p:cNvPr id="27" name="Text Placeholder 26">
            <a:extLst>
              <a:ext uri="{FF2B5EF4-FFF2-40B4-BE49-F238E27FC236}">
                <a16:creationId xmlns:a16="http://schemas.microsoft.com/office/drawing/2014/main" id="{E04495BF-6E5A-D084-6885-E080655F236E}"/>
              </a:ext>
            </a:extLst>
          </p:cNvPr>
          <p:cNvSpPr>
            <a:spLocks noGrp="1"/>
          </p:cNvSpPr>
          <p:nvPr>
            <p:ph type="body" sz="half" idx="4294967295"/>
          </p:nvPr>
        </p:nvSpPr>
        <p:spPr>
          <a:xfrm>
            <a:off x="8439150" y="2166882"/>
            <a:ext cx="3200400" cy="3292475"/>
          </a:xfrm>
        </p:spPr>
        <p:txBody>
          <a:bodyPr>
            <a:normAutofit fontScale="55000" lnSpcReduction="20000"/>
          </a:bodyPr>
          <a:lstStyle/>
          <a:p>
            <a:pPr marL="285750" indent="-285750">
              <a:buFont typeface="Arial" panose="020B0604020202020204" pitchFamily="34" charset="0"/>
              <a:buChar char="•"/>
            </a:pPr>
            <a:r>
              <a:rPr lang="en-US" dirty="0"/>
              <a:t>Step 3 will consist of your event. You will provide details regarding the following:</a:t>
            </a:r>
          </a:p>
          <a:p>
            <a:pPr lvl="1">
              <a:buFont typeface="Courier New" panose="02070309020205020404" pitchFamily="49" charset="0"/>
              <a:buChar char="o"/>
            </a:pPr>
            <a:r>
              <a:rPr lang="en-US" dirty="0"/>
              <a:t>Event name</a:t>
            </a:r>
          </a:p>
          <a:p>
            <a:pPr lvl="1">
              <a:buFont typeface="Courier New" panose="02070309020205020404" pitchFamily="49" charset="0"/>
              <a:buChar char="o"/>
            </a:pPr>
            <a:r>
              <a:rPr lang="en-US" dirty="0"/>
              <a:t>Event type</a:t>
            </a:r>
          </a:p>
          <a:p>
            <a:pPr lvl="1">
              <a:buFont typeface="Courier New" panose="02070309020205020404" pitchFamily="49" charset="0"/>
              <a:buChar char="o"/>
            </a:pPr>
            <a:r>
              <a:rPr lang="en-US" dirty="0"/>
              <a:t>If event has been held before</a:t>
            </a:r>
          </a:p>
          <a:p>
            <a:pPr lvl="1">
              <a:buFont typeface="Courier New" panose="02070309020205020404" pitchFamily="49" charset="0"/>
              <a:buChar char="o"/>
            </a:pPr>
            <a:r>
              <a:rPr lang="en-US" dirty="0"/>
              <a:t>Will alcohol be sold</a:t>
            </a:r>
          </a:p>
          <a:p>
            <a:pPr lvl="1">
              <a:buFont typeface="Courier New" panose="02070309020205020404" pitchFamily="49" charset="0"/>
              <a:buChar char="o"/>
            </a:pPr>
            <a:r>
              <a:rPr lang="en-US" dirty="0"/>
              <a:t>Attendance</a:t>
            </a:r>
          </a:p>
          <a:p>
            <a:pPr lvl="1">
              <a:buFont typeface="Courier New" panose="02070309020205020404" pitchFamily="49" charset="0"/>
              <a:buChar char="o"/>
            </a:pPr>
            <a:endParaRPr lang="en-US" dirty="0"/>
          </a:p>
          <a:p>
            <a:pPr marL="0" indent="0">
              <a:buNone/>
            </a:pPr>
            <a:r>
              <a:rPr lang="en-US" dirty="0">
                <a:highlight>
                  <a:srgbClr val="008000"/>
                </a:highlight>
              </a:rPr>
              <a:t>IMPORTANT! </a:t>
            </a:r>
          </a:p>
          <a:p>
            <a:r>
              <a:rPr lang="en-US" dirty="0"/>
              <a:t>Event Exclusion List and Sample Policy must be clicked into and viewed in order to be able to select “yes or no” and to be allowed to move onto the next page. </a:t>
            </a:r>
          </a:p>
          <a:p>
            <a:r>
              <a:rPr lang="en-US" dirty="0"/>
              <a:t>Please note: If your event type is not listed or daily attendance exceeds automatic quoting guidelines, please contact Merriwether &amp; Williams at 1-800-420-0555</a:t>
            </a:r>
          </a:p>
          <a:p>
            <a:pPr lvl="1">
              <a:buFont typeface="Courier New" panose="02070309020205020404" pitchFamily="49" charset="0"/>
              <a:buChar char="o"/>
            </a:pPr>
            <a:endParaRPr lang="en-US" dirty="0"/>
          </a:p>
        </p:txBody>
      </p:sp>
      <p:pic>
        <p:nvPicPr>
          <p:cNvPr id="32" name="Picture 31">
            <a:extLst>
              <a:ext uri="{FF2B5EF4-FFF2-40B4-BE49-F238E27FC236}">
                <a16:creationId xmlns:a16="http://schemas.microsoft.com/office/drawing/2014/main" id="{5536DEEA-F279-FB2E-9176-E192A9608E22}"/>
              </a:ext>
            </a:extLst>
          </p:cNvPr>
          <p:cNvPicPr>
            <a:picLocks noChangeAspect="1"/>
          </p:cNvPicPr>
          <p:nvPr/>
        </p:nvPicPr>
        <p:blipFill>
          <a:blip r:embed="rId2"/>
          <a:stretch>
            <a:fillRect/>
          </a:stretch>
        </p:blipFill>
        <p:spPr>
          <a:xfrm>
            <a:off x="126828" y="5121199"/>
            <a:ext cx="2855303" cy="1476492"/>
          </a:xfrm>
          <a:prstGeom prst="rect">
            <a:avLst/>
          </a:prstGeom>
        </p:spPr>
      </p:pic>
      <p:pic>
        <p:nvPicPr>
          <p:cNvPr id="6" name="Content Placeholder 5">
            <a:extLst>
              <a:ext uri="{FF2B5EF4-FFF2-40B4-BE49-F238E27FC236}">
                <a16:creationId xmlns:a16="http://schemas.microsoft.com/office/drawing/2014/main" id="{4EC6962D-78DE-E8D3-4135-21918C8B8C9E}"/>
              </a:ext>
            </a:extLst>
          </p:cNvPr>
          <p:cNvPicPr>
            <a:picLocks noGrp="1" noChangeAspect="1"/>
          </p:cNvPicPr>
          <p:nvPr>
            <p:ph type="pic" idx="4294967295"/>
          </p:nvPr>
        </p:nvPicPr>
        <p:blipFill rotWithShape="1">
          <a:blip r:embed="rId3"/>
          <a:srcRect l="24908" t="13333" r="26255" b="5332"/>
          <a:stretch/>
        </p:blipFill>
        <p:spPr>
          <a:xfrm>
            <a:off x="1753192" y="340421"/>
            <a:ext cx="5953125" cy="5578475"/>
          </a:xfrm>
          <a:prstGeom prst="rect">
            <a:avLst/>
          </a:prstGeom>
          <a:ln>
            <a:noFill/>
          </a:ln>
          <a:effectLst>
            <a:outerShdw blurRad="292100" dist="139700" dir="2700000" algn="tl" rotWithShape="0">
              <a:srgbClr val="333333">
                <a:alpha val="65000"/>
              </a:srgbClr>
            </a:outerShdw>
          </a:effectLst>
        </p:spPr>
      </p:pic>
      <p:pic>
        <p:nvPicPr>
          <p:cNvPr id="51" name="Picture 50">
            <a:extLst>
              <a:ext uri="{FF2B5EF4-FFF2-40B4-BE49-F238E27FC236}">
                <a16:creationId xmlns:a16="http://schemas.microsoft.com/office/drawing/2014/main" id="{A81D6094-47FD-963C-57AA-62198856360C}"/>
              </a:ext>
            </a:extLst>
          </p:cNvPr>
          <p:cNvPicPr>
            <a:picLocks noChangeAspect="1"/>
          </p:cNvPicPr>
          <p:nvPr/>
        </p:nvPicPr>
        <p:blipFill>
          <a:blip r:embed="rId4"/>
          <a:stretch>
            <a:fillRect/>
          </a:stretch>
        </p:blipFill>
        <p:spPr>
          <a:xfrm>
            <a:off x="5413531" y="3813120"/>
            <a:ext cx="2594298" cy="2936240"/>
          </a:xfrm>
          <a:prstGeom prst="rect">
            <a:avLst/>
          </a:prstGeom>
        </p:spPr>
      </p:pic>
      <p:sp>
        <p:nvSpPr>
          <p:cNvPr id="53" name="Rectangle 52">
            <a:extLst>
              <a:ext uri="{FF2B5EF4-FFF2-40B4-BE49-F238E27FC236}">
                <a16:creationId xmlns:a16="http://schemas.microsoft.com/office/drawing/2014/main" id="{DAF77582-E063-9B6D-4584-B0559F08D01D}"/>
              </a:ext>
            </a:extLst>
          </p:cNvPr>
          <p:cNvSpPr/>
          <p:nvPr/>
        </p:nvSpPr>
        <p:spPr>
          <a:xfrm>
            <a:off x="5413531" y="3813120"/>
            <a:ext cx="2579877" cy="2936240"/>
          </a:xfrm>
          <a:prstGeom prst="rect">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762FD09C-9497-B33A-C1B6-E6953F179AF1}"/>
              </a:ext>
            </a:extLst>
          </p:cNvPr>
          <p:cNvCxnSpPr>
            <a:cxnSpLocks/>
          </p:cNvCxnSpPr>
          <p:nvPr/>
        </p:nvCxnSpPr>
        <p:spPr>
          <a:xfrm>
            <a:off x="3017520" y="5486400"/>
            <a:ext cx="2287905"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B4FF201D-4FCE-3F42-DB47-21D13D6EC85E}"/>
              </a:ext>
            </a:extLst>
          </p:cNvPr>
          <p:cNvCxnSpPr>
            <a:cxnSpLocks/>
          </p:cNvCxnSpPr>
          <p:nvPr/>
        </p:nvCxnSpPr>
        <p:spPr>
          <a:xfrm flipV="1">
            <a:off x="1554479" y="4883317"/>
            <a:ext cx="811106" cy="784058"/>
          </a:xfrm>
          <a:prstGeom prst="bentConnector3">
            <a:avLst>
              <a:gd name="adj1" fmla="val 42954"/>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44B7B6FD-A956-764B-33DC-0548B903DAEF}"/>
              </a:ext>
            </a:extLst>
          </p:cNvPr>
          <p:cNvPicPr>
            <a:picLocks noChangeAspect="1"/>
          </p:cNvPicPr>
          <p:nvPr/>
        </p:nvPicPr>
        <p:blipFill>
          <a:blip r:embed="rId5"/>
          <a:stretch>
            <a:fillRect/>
          </a:stretch>
        </p:blipFill>
        <p:spPr>
          <a:xfrm>
            <a:off x="9097440" y="5190233"/>
            <a:ext cx="2009775" cy="1495425"/>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015904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719C4-403A-0FED-9230-51FC00730863}"/>
              </a:ext>
            </a:extLst>
          </p:cNvPr>
          <p:cNvSpPr>
            <a:spLocks noGrp="1"/>
          </p:cNvSpPr>
          <p:nvPr>
            <p:ph type="title"/>
          </p:nvPr>
        </p:nvSpPr>
        <p:spPr>
          <a:xfrm>
            <a:off x="1066800" y="17653"/>
            <a:ext cx="10058400" cy="1220597"/>
          </a:xfrm>
        </p:spPr>
        <p:txBody>
          <a:bodyPr/>
          <a:lstStyle/>
          <a:p>
            <a:pPr algn="ctr"/>
            <a:r>
              <a:rPr lang="en-US" dirty="0"/>
              <a:t>Price summary</a:t>
            </a:r>
          </a:p>
        </p:txBody>
      </p:sp>
      <p:sp>
        <p:nvSpPr>
          <p:cNvPr id="5" name="Text Placeholder 4">
            <a:extLst>
              <a:ext uri="{FF2B5EF4-FFF2-40B4-BE49-F238E27FC236}">
                <a16:creationId xmlns:a16="http://schemas.microsoft.com/office/drawing/2014/main" id="{FEDF77CE-0909-DA25-85CB-EE46FC5925F8}"/>
              </a:ext>
            </a:extLst>
          </p:cNvPr>
          <p:cNvSpPr>
            <a:spLocks noGrp="1"/>
          </p:cNvSpPr>
          <p:nvPr>
            <p:ph type="body" idx="1"/>
          </p:nvPr>
        </p:nvSpPr>
        <p:spPr>
          <a:xfrm>
            <a:off x="607696" y="2048256"/>
            <a:ext cx="4754880" cy="640080"/>
          </a:xfrm>
        </p:spPr>
        <p:txBody>
          <a:bodyPr/>
          <a:lstStyle/>
          <a:p>
            <a:pPr algn="ctr"/>
            <a:r>
              <a:rPr lang="en-US" i="1" dirty="0"/>
              <a:t>Reviewing policy information</a:t>
            </a:r>
          </a:p>
        </p:txBody>
      </p:sp>
      <p:sp>
        <p:nvSpPr>
          <p:cNvPr id="6" name="Content Placeholder 5">
            <a:extLst>
              <a:ext uri="{FF2B5EF4-FFF2-40B4-BE49-F238E27FC236}">
                <a16:creationId xmlns:a16="http://schemas.microsoft.com/office/drawing/2014/main" id="{713C3A42-B18A-669C-EEA3-2989756E88A6}"/>
              </a:ext>
            </a:extLst>
          </p:cNvPr>
          <p:cNvSpPr>
            <a:spLocks noGrp="1"/>
          </p:cNvSpPr>
          <p:nvPr>
            <p:ph sz="half" idx="2"/>
          </p:nvPr>
        </p:nvSpPr>
        <p:spPr>
          <a:xfrm>
            <a:off x="581025" y="2688336"/>
            <a:ext cx="4754880" cy="3291840"/>
          </a:xfrm>
          <a:solidFill>
            <a:schemeClr val="accent1">
              <a:lumMod val="20000"/>
              <a:lumOff val="80000"/>
            </a:schemeClr>
          </a:solidFill>
        </p:spPr>
        <p:txBody>
          <a:bodyPr>
            <a:normAutofit fontScale="92500" lnSpcReduction="10000"/>
          </a:bodyPr>
          <a:lstStyle/>
          <a:p>
            <a:r>
              <a:rPr lang="en-US" dirty="0"/>
              <a:t>Under “My Event” you are able to review your event information including premium total, location, venue and event details.</a:t>
            </a:r>
          </a:p>
          <a:p>
            <a:r>
              <a:rPr lang="en-US" dirty="0"/>
              <a:t>It is important to make sure all this information is correct before continuing to the next page, as this is what will appear on the Certificate of Insurance.</a:t>
            </a:r>
          </a:p>
          <a:p>
            <a:r>
              <a:rPr lang="en-US" dirty="0"/>
              <a:t>The left-hand side will include premium breakdown and the limits included in the policy.</a:t>
            </a:r>
          </a:p>
        </p:txBody>
      </p:sp>
      <p:pic>
        <p:nvPicPr>
          <p:cNvPr id="9" name="Content Placeholder 8">
            <a:extLst>
              <a:ext uri="{FF2B5EF4-FFF2-40B4-BE49-F238E27FC236}">
                <a16:creationId xmlns:a16="http://schemas.microsoft.com/office/drawing/2014/main" id="{B6AC7CFF-1690-7DFB-C63B-7704BC500DDF}"/>
              </a:ext>
            </a:extLst>
          </p:cNvPr>
          <p:cNvPicPr>
            <a:picLocks noGrp="1" noChangeAspect="1"/>
          </p:cNvPicPr>
          <p:nvPr>
            <p:ph sz="quarter" idx="4"/>
          </p:nvPr>
        </p:nvPicPr>
        <p:blipFill>
          <a:blip r:embed="rId2"/>
          <a:stretch>
            <a:fillRect/>
          </a:stretch>
        </p:blipFill>
        <p:spPr>
          <a:xfrm>
            <a:off x="5821680" y="1094841"/>
            <a:ext cx="5789295" cy="5646703"/>
          </a:xfrm>
          <a:prstGeom prst="rect">
            <a:avLst/>
          </a:prstGeom>
        </p:spPr>
      </p:pic>
      <p:sp>
        <p:nvSpPr>
          <p:cNvPr id="10" name="Rectangle 9">
            <a:extLst>
              <a:ext uri="{FF2B5EF4-FFF2-40B4-BE49-F238E27FC236}">
                <a16:creationId xmlns:a16="http://schemas.microsoft.com/office/drawing/2014/main" id="{6E6BE00E-131E-BFFC-80B6-13E29148493A}"/>
              </a:ext>
            </a:extLst>
          </p:cNvPr>
          <p:cNvSpPr/>
          <p:nvPr/>
        </p:nvSpPr>
        <p:spPr>
          <a:xfrm>
            <a:off x="9658351" y="2524125"/>
            <a:ext cx="1463802" cy="3095625"/>
          </a:xfrm>
          <a:prstGeom prst="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62790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DD721-E16E-A76F-1C15-73153F799F55}"/>
              </a:ext>
            </a:extLst>
          </p:cNvPr>
          <p:cNvSpPr>
            <a:spLocks noGrp="1"/>
          </p:cNvSpPr>
          <p:nvPr>
            <p:ph type="title"/>
          </p:nvPr>
        </p:nvSpPr>
        <p:spPr>
          <a:xfrm>
            <a:off x="3444240" y="792480"/>
            <a:ext cx="10058400" cy="1609344"/>
          </a:xfrm>
        </p:spPr>
        <p:txBody>
          <a:bodyPr/>
          <a:lstStyle/>
          <a:p>
            <a:pPr algn="ctr"/>
            <a:r>
              <a:rPr lang="en-US" dirty="0"/>
              <a:t>Applicant Info</a:t>
            </a:r>
          </a:p>
        </p:txBody>
      </p:sp>
      <p:pic>
        <p:nvPicPr>
          <p:cNvPr id="10" name="Content Placeholder 9">
            <a:extLst>
              <a:ext uri="{FF2B5EF4-FFF2-40B4-BE49-F238E27FC236}">
                <a16:creationId xmlns:a16="http://schemas.microsoft.com/office/drawing/2014/main" id="{1DF4B57B-4EDF-6405-860B-77C0822C8325}"/>
              </a:ext>
            </a:extLst>
          </p:cNvPr>
          <p:cNvPicPr>
            <a:picLocks noGrp="1" noChangeAspect="1"/>
          </p:cNvPicPr>
          <p:nvPr>
            <p:ph sz="half" idx="1"/>
          </p:nvPr>
        </p:nvPicPr>
        <p:blipFill>
          <a:blip r:embed="rId2"/>
          <a:stretch>
            <a:fillRect/>
          </a:stretch>
        </p:blipFill>
        <p:spPr>
          <a:xfrm>
            <a:off x="883920" y="662859"/>
            <a:ext cx="4436727" cy="5519501"/>
          </a:xfrm>
        </p:spPr>
      </p:pic>
      <p:sp>
        <p:nvSpPr>
          <p:cNvPr id="8" name="Content Placeholder 7">
            <a:extLst>
              <a:ext uri="{FF2B5EF4-FFF2-40B4-BE49-F238E27FC236}">
                <a16:creationId xmlns:a16="http://schemas.microsoft.com/office/drawing/2014/main" id="{478040DF-B032-902E-2C8B-837B456215B5}"/>
              </a:ext>
            </a:extLst>
          </p:cNvPr>
          <p:cNvSpPr>
            <a:spLocks noGrp="1"/>
          </p:cNvSpPr>
          <p:nvPr>
            <p:ph sz="half" idx="2"/>
          </p:nvPr>
        </p:nvSpPr>
        <p:spPr>
          <a:xfrm>
            <a:off x="6096000" y="2204720"/>
            <a:ext cx="4754880" cy="3119120"/>
          </a:xfrm>
          <a:ln w="38100">
            <a:solidFill>
              <a:schemeClr val="accent1">
                <a:lumMod val="60000"/>
                <a:lumOff val="40000"/>
              </a:schemeClr>
            </a:solidFill>
          </a:ln>
        </p:spPr>
        <p:txBody>
          <a:bodyPr/>
          <a:lstStyle/>
          <a:p>
            <a:r>
              <a:rPr lang="en-US" dirty="0"/>
              <a:t>Insured name should be the name as you would like to appear on the Certificate of Insurance.</a:t>
            </a:r>
          </a:p>
          <a:p>
            <a:r>
              <a:rPr lang="en-US" dirty="0"/>
              <a:t>The remaining information on this page will be the applicant information, including name, address, phone number and email where you would like to receive proof of your insurance once it has been purchased.</a:t>
            </a:r>
          </a:p>
        </p:txBody>
      </p:sp>
    </p:spTree>
    <p:extLst>
      <p:ext uri="{BB962C8B-B14F-4D97-AF65-F5344CB8AC3E}">
        <p14:creationId xmlns:p14="http://schemas.microsoft.com/office/powerpoint/2010/main" val="12078385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BA0A-F578-842A-6512-B64CC0377293}"/>
              </a:ext>
            </a:extLst>
          </p:cNvPr>
          <p:cNvSpPr>
            <a:spLocks noGrp="1"/>
          </p:cNvSpPr>
          <p:nvPr>
            <p:ph type="title"/>
          </p:nvPr>
        </p:nvSpPr>
        <p:spPr>
          <a:xfrm>
            <a:off x="1069848" y="0"/>
            <a:ext cx="10058400" cy="1609344"/>
          </a:xfrm>
        </p:spPr>
        <p:txBody>
          <a:bodyPr/>
          <a:lstStyle/>
          <a:p>
            <a:pPr algn="ctr"/>
            <a:r>
              <a:rPr lang="en-US" dirty="0"/>
              <a:t>Payment Info</a:t>
            </a:r>
          </a:p>
        </p:txBody>
      </p:sp>
      <p:sp>
        <p:nvSpPr>
          <p:cNvPr id="3" name="Content Placeholder 2">
            <a:extLst>
              <a:ext uri="{FF2B5EF4-FFF2-40B4-BE49-F238E27FC236}">
                <a16:creationId xmlns:a16="http://schemas.microsoft.com/office/drawing/2014/main" id="{8F8959BD-0522-12F3-84E1-CEF036C0CF5A}"/>
              </a:ext>
            </a:extLst>
          </p:cNvPr>
          <p:cNvSpPr>
            <a:spLocks noGrp="1"/>
          </p:cNvSpPr>
          <p:nvPr>
            <p:ph sz="half" idx="1"/>
          </p:nvPr>
        </p:nvSpPr>
        <p:spPr>
          <a:xfrm>
            <a:off x="688848" y="2613945"/>
            <a:ext cx="4754880" cy="2444115"/>
          </a:xfrm>
        </p:spPr>
        <p:txBody>
          <a:bodyPr>
            <a:normAutofit/>
          </a:bodyPr>
          <a:lstStyle/>
          <a:p>
            <a:r>
              <a:rPr lang="en-US" dirty="0"/>
              <a:t>This is the final step before binding coverage.</a:t>
            </a:r>
          </a:p>
          <a:p>
            <a:r>
              <a:rPr lang="en-US" dirty="0"/>
              <a:t>Enter CC information and the corresponding billing address.</a:t>
            </a:r>
          </a:p>
          <a:p>
            <a:r>
              <a:rPr lang="en-US" dirty="0"/>
              <a:t>You are able to review your event information one last time before completing your purchase.</a:t>
            </a:r>
          </a:p>
        </p:txBody>
      </p:sp>
      <p:pic>
        <p:nvPicPr>
          <p:cNvPr id="8" name="Content Placeholder 7">
            <a:extLst>
              <a:ext uri="{FF2B5EF4-FFF2-40B4-BE49-F238E27FC236}">
                <a16:creationId xmlns:a16="http://schemas.microsoft.com/office/drawing/2014/main" id="{4B8277D5-FFE3-8A85-B2E6-1BCEB2363B68}"/>
              </a:ext>
            </a:extLst>
          </p:cNvPr>
          <p:cNvPicPr>
            <a:picLocks noGrp="1" noChangeAspect="1"/>
          </p:cNvPicPr>
          <p:nvPr>
            <p:ph sz="half" idx="2"/>
          </p:nvPr>
        </p:nvPicPr>
        <p:blipFill>
          <a:blip r:embed="rId2"/>
          <a:stretch>
            <a:fillRect/>
          </a:stretch>
        </p:blipFill>
        <p:spPr>
          <a:xfrm>
            <a:off x="6029325" y="1329403"/>
            <a:ext cx="4257040" cy="5268859"/>
          </a:xfrm>
        </p:spPr>
      </p:pic>
      <p:sp>
        <p:nvSpPr>
          <p:cNvPr id="9" name="Rectangle 8">
            <a:extLst>
              <a:ext uri="{FF2B5EF4-FFF2-40B4-BE49-F238E27FC236}">
                <a16:creationId xmlns:a16="http://schemas.microsoft.com/office/drawing/2014/main" id="{B3E97933-7F72-DFC9-6668-F9ED557A2E05}"/>
              </a:ext>
            </a:extLst>
          </p:cNvPr>
          <p:cNvSpPr/>
          <p:nvPr/>
        </p:nvSpPr>
        <p:spPr>
          <a:xfrm>
            <a:off x="10280788" y="1329403"/>
            <a:ext cx="1716364" cy="4657027"/>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BB53DEC9-BBFD-E74B-09F2-E8AD52E86E93}"/>
              </a:ext>
            </a:extLst>
          </p:cNvPr>
          <p:cNvPicPr>
            <a:picLocks noChangeAspect="1"/>
          </p:cNvPicPr>
          <p:nvPr/>
        </p:nvPicPr>
        <p:blipFill>
          <a:blip r:embed="rId3"/>
          <a:stretch>
            <a:fillRect/>
          </a:stretch>
        </p:blipFill>
        <p:spPr>
          <a:xfrm>
            <a:off x="10308431" y="1329403"/>
            <a:ext cx="1688721" cy="4657027"/>
          </a:xfrm>
          <a:prstGeom prst="rect">
            <a:avLst/>
          </a:prstGeom>
        </p:spPr>
      </p:pic>
      <p:cxnSp>
        <p:nvCxnSpPr>
          <p:cNvPr id="14" name="Connector: Curved 13">
            <a:extLst>
              <a:ext uri="{FF2B5EF4-FFF2-40B4-BE49-F238E27FC236}">
                <a16:creationId xmlns:a16="http://schemas.microsoft.com/office/drawing/2014/main" id="{72926BD4-DEF1-0073-DCE7-07880979FAE8}"/>
              </a:ext>
            </a:extLst>
          </p:cNvPr>
          <p:cNvCxnSpPr>
            <a:cxnSpLocks/>
          </p:cNvCxnSpPr>
          <p:nvPr/>
        </p:nvCxnSpPr>
        <p:spPr>
          <a:xfrm flipV="1">
            <a:off x="9387522" y="1524000"/>
            <a:ext cx="1127125" cy="96202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921042"/>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
  <TotalTime>482</TotalTime>
  <Words>649</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Courier New</vt:lpstr>
      <vt:lpstr>Rockwell</vt:lpstr>
      <vt:lpstr>Rockwell Condensed</vt:lpstr>
      <vt:lpstr>Wingdings</vt:lpstr>
      <vt:lpstr>Wood Type</vt:lpstr>
      <vt:lpstr>Online TULIP</vt:lpstr>
      <vt:lpstr>How to begin</vt:lpstr>
      <vt:lpstr>Event location</vt:lpstr>
      <vt:lpstr>Event  location</vt:lpstr>
      <vt:lpstr>Event Date(s)</vt:lpstr>
      <vt:lpstr>Event Details</vt:lpstr>
      <vt:lpstr>Price summary</vt:lpstr>
      <vt:lpstr>Applicant Info</vt:lpstr>
      <vt:lpstr>Payment Info</vt:lpstr>
      <vt:lpstr>Certificate of Insurance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TULIP</dc:title>
  <dc:creator>Karolina Guevara</dc:creator>
  <cp:lastModifiedBy>Karolina Guevara</cp:lastModifiedBy>
  <cp:revision>18</cp:revision>
  <dcterms:created xsi:type="dcterms:W3CDTF">2023-09-15T19:57:08Z</dcterms:created>
  <dcterms:modified xsi:type="dcterms:W3CDTF">2023-09-19T22:50:08Z</dcterms:modified>
</cp:coreProperties>
</file>