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72" r:id="rId6"/>
    <p:sldId id="373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0E0"/>
    <a:srgbClr val="215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05" autoAdjust="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B7E02C-77EB-4BEE-905E-9CE90A911E9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152DF7-F1E9-4325-8977-36796CF9B9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7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9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3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8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5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5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2DF7-F1E9-4325-8977-36796CF9B9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66800"/>
            <a:ext cx="3581400" cy="44196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/>
              <a:t>PRESENTATION TO:</a:t>
            </a:r>
            <a:br>
              <a:rPr lang="en-US" sz="1600" dirty="0"/>
            </a:br>
            <a:br>
              <a:rPr lang="en-US" sz="1600" dirty="0"/>
            </a:br>
            <a:r>
              <a:rPr lang="en-US" sz="3600" dirty="0"/>
              <a:t>PROSPECT/</a:t>
            </a:r>
            <a:br>
              <a:rPr lang="en-US" sz="3600" dirty="0"/>
            </a:br>
            <a:r>
              <a:rPr lang="en-US" sz="3600" dirty="0"/>
              <a:t>CLIENT NAME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638800"/>
            <a:ext cx="4953000" cy="10668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PRESENTED BY:</a:t>
            </a:r>
          </a:p>
          <a:p>
            <a:r>
              <a:rPr lang="en-US" sz="1600" dirty="0"/>
              <a:t>ALLIANT INSURANCE SERVICES, INC.</a:t>
            </a:r>
          </a:p>
          <a:p>
            <a:r>
              <a:rPr lang="en-US" sz="1400" dirty="0"/>
              <a:t>January 01, 2015</a:t>
            </a:r>
          </a:p>
        </p:txBody>
      </p:sp>
    </p:spTree>
    <p:extLst>
      <p:ext uri="{BB962C8B-B14F-4D97-AF65-F5344CB8AC3E}">
        <p14:creationId xmlns:p14="http://schemas.microsoft.com/office/powerpoint/2010/main" val="26849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4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686800" cy="1036638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2578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9588" indent="-285750">
              <a:buClr>
                <a:srgbClr val="21578A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3463" indent="-228600">
              <a:buClr>
                <a:srgbClr val="21578A"/>
              </a:buClr>
              <a:buFont typeface="Arial" panose="020B0604020202020204" pitchFamily="34" charset="0"/>
              <a:buChar char="▫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buClr>
                <a:srgbClr val="21578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0113" indent="-231775">
              <a:buClr>
                <a:srgbClr val="21578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83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66801"/>
            <a:ext cx="9143999" cy="4495800"/>
          </a:xfrm>
        </p:spPr>
        <p:txBody>
          <a:bodyPr anchor="ctr">
            <a:noAutofit/>
          </a:bodyPr>
          <a:lstStyle>
            <a:lvl1pPr algn="ctr">
              <a:defRPr sz="40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85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2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1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766F-F2B4-4144-9004-BCCC5849E0EC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7678-E18C-4334-B393-38D0D6832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4114800" cy="49530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latin typeface="+mn-lt"/>
              </a:rPr>
              <a:t>Cyber Application Overview</a:t>
            </a:r>
            <a:endParaRPr lang="en-US" dirty="0"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66800" y="5638800"/>
            <a:ext cx="4953000" cy="10668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latin typeface="+mn-lt"/>
              </a:rPr>
              <a:t>PRESENTED BY: </a:t>
            </a:r>
          </a:p>
          <a:p>
            <a:r>
              <a:rPr lang="en-US" sz="1800" dirty="0">
                <a:latin typeface="+mn-lt"/>
              </a:rPr>
              <a:t>Alliant Insurance Services</a:t>
            </a:r>
          </a:p>
        </p:txBody>
      </p:sp>
    </p:spTree>
    <p:extLst>
      <p:ext uri="{BB962C8B-B14F-4D97-AF65-F5344CB8AC3E}">
        <p14:creationId xmlns:p14="http://schemas.microsoft.com/office/powerpoint/2010/main" val="347680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Ransomware Supplemental (Cont’d)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10</a:t>
            </a:fld>
            <a:endParaRPr lang="en-US" sz="800" b="1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22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Ransomware Supplemental (Cont’d)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11</a:t>
            </a:fld>
            <a:endParaRPr lang="en-US" sz="800" b="1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95400"/>
            <a:ext cx="830140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Key Areas of the Cyber Application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58250" y="5814204"/>
            <a:ext cx="228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600" b="1" i="1">
                <a:latin typeface="+mn-lt"/>
              </a:rPr>
              <a:pPr algn="r"/>
              <a:t>2</a:t>
            </a:fld>
            <a:endParaRPr lang="en-US" sz="600" b="1" i="1" dirty="0">
              <a:latin typeface="+mn-lt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371475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Core Application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Size of Organization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Amount of Personally Identifiable Information (PII)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Training, Firewalls and Testing of System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Encryption and Business Continuity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Fraudulent Instruction Training &amp; Policies</a:t>
            </a: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Ransomware Supplemental</a:t>
            </a: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839200" y="6629400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BC2757A-65E6-49A6-8A17-6DF883A8D2C7}" type="slidenum">
              <a:rPr lang="en-US" sz="800" i="1" smtClean="0">
                <a:latin typeface="+mn-lt"/>
              </a:rPr>
              <a:t>2</a:t>
            </a:fld>
            <a:endParaRPr lang="en-US" sz="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85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Organization Size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3</a:t>
            </a:fld>
            <a:endParaRPr lang="en-US" sz="800" b="1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0" y="2667000"/>
            <a:ext cx="8735662" cy="3097073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15240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Operating Budget or Expenditures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Explain which metric is utilized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Provide a copy of the most recent audited annual financial statement</a:t>
            </a:r>
          </a:p>
          <a:p>
            <a:pPr lvl="1" indent="0">
              <a:spcBef>
                <a:spcPts val="900"/>
              </a:spcBef>
              <a:buNone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67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Personally Identifiable Information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4</a:t>
            </a:fld>
            <a:endParaRPr lang="en-US" sz="800" b="1" i="1" dirty="0">
              <a:latin typeface="+mn-l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15240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One individual, equals one record</a:t>
            </a:r>
          </a:p>
          <a:p>
            <a:pPr marL="852488" lvl="1" indent="-342900">
              <a:spcBef>
                <a:spcPts val="900"/>
              </a:spcBef>
            </a:pPr>
            <a:r>
              <a:rPr lang="en-US" sz="2000" dirty="0">
                <a:latin typeface="+mn-lt"/>
              </a:rPr>
              <a:t>If you do not have an exact count, educated guess based on current records and amount of historical records held</a:t>
            </a:r>
          </a:p>
          <a:p>
            <a:pPr lvl="1" indent="0">
              <a:spcBef>
                <a:spcPts val="900"/>
              </a:spcBef>
              <a:buNone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8833090" cy="29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Training, Firewalls and Testing of Systems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5</a:t>
            </a:fld>
            <a:endParaRPr lang="en-US" sz="800" b="1" i="1" dirty="0">
              <a:latin typeface="+mn-l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15240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More basic levels of cyber hygiene, which carriers would like to see and are expecting from organizations of all sizes</a:t>
            </a:r>
          </a:p>
          <a:p>
            <a:pPr marL="852488" lvl="1" indent="-342900">
              <a:spcBef>
                <a:spcPts val="900"/>
              </a:spcBef>
            </a:pPr>
            <a:endParaRPr lang="en-US" sz="1600" dirty="0">
              <a:latin typeface="+mn-lt"/>
            </a:endParaRPr>
          </a:p>
          <a:p>
            <a:pPr lvl="1" indent="0">
              <a:spcBef>
                <a:spcPts val="900"/>
              </a:spcBef>
              <a:buNone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8" y="2029691"/>
            <a:ext cx="8449682" cy="4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Encryption and Business Continuity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6</a:t>
            </a:fld>
            <a:endParaRPr lang="en-US" sz="800" b="1" i="1" dirty="0">
              <a:latin typeface="+mn-l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15240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Data on laptop and at rest within the computer databases are scrutinized more heavily</a:t>
            </a: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Business continuity plans are expected of all organizations</a:t>
            </a:r>
          </a:p>
          <a:p>
            <a:pPr marL="852488" lvl="1" indent="-342900">
              <a:spcBef>
                <a:spcPts val="900"/>
              </a:spcBef>
            </a:pPr>
            <a:endParaRPr lang="en-US" sz="1600" dirty="0">
              <a:latin typeface="+mn-lt"/>
            </a:endParaRPr>
          </a:p>
          <a:p>
            <a:pPr lvl="1" indent="0">
              <a:spcBef>
                <a:spcPts val="900"/>
              </a:spcBef>
              <a:buNone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62200"/>
            <a:ext cx="8874854" cy="33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Fraudulent Instruction Training &amp; Policies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7</a:t>
            </a:fld>
            <a:endParaRPr lang="en-US" sz="800" b="1" i="1" dirty="0">
              <a:latin typeface="+mn-l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15240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Is there training?</a:t>
            </a: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Are there policies in place on verification?</a:t>
            </a:r>
          </a:p>
          <a:p>
            <a:pPr marL="852488" lvl="1" indent="-342900">
              <a:spcBef>
                <a:spcPts val="900"/>
              </a:spcBef>
            </a:pPr>
            <a:endParaRPr lang="en-US" sz="1600" dirty="0">
              <a:latin typeface="+mn-lt"/>
            </a:endParaRPr>
          </a:p>
          <a:p>
            <a:pPr lvl="1" indent="0">
              <a:spcBef>
                <a:spcPts val="900"/>
              </a:spcBef>
              <a:buNone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1"/>
            <a:ext cx="8153399" cy="41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Ransomware Supplemental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8</a:t>
            </a:fld>
            <a:endParaRPr lang="en-US" sz="800" b="1" i="1" dirty="0">
              <a:latin typeface="+mn-lt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514350" y="1295400"/>
            <a:ext cx="8343900" cy="1524000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The ransomware supplemental is getting to the core of the controls underwriters see as being central to having good cyber hygiene and helping prevent ransomware attacks</a:t>
            </a:r>
            <a:endParaRPr lang="en-US" sz="1600" dirty="0">
              <a:latin typeface="+mn-lt"/>
            </a:endParaRPr>
          </a:p>
          <a:p>
            <a:pPr lvl="1" indent="0">
              <a:spcBef>
                <a:spcPts val="900"/>
              </a:spcBef>
              <a:buNone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 marL="725091" lvl="1" indent="-342900">
              <a:spcBef>
                <a:spcPts val="900"/>
              </a:spcBef>
            </a:pPr>
            <a:endParaRPr lang="en-US" sz="2000" dirty="0">
              <a:latin typeface="+mn-lt"/>
            </a:endParaRPr>
          </a:p>
          <a:p>
            <a:pPr>
              <a:spcBef>
                <a:spcPts val="900"/>
              </a:spcBef>
              <a:buClr>
                <a:srgbClr val="21578A"/>
              </a:buClr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4" y="2209800"/>
            <a:ext cx="8166100" cy="403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667000"/>
            <a:ext cx="8074314" cy="1423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4191000"/>
            <a:ext cx="8074314" cy="1083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55" y="5375895"/>
            <a:ext cx="8190845" cy="4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Ransomware Supplemental (Cont’d)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839200" y="6571915"/>
            <a:ext cx="304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1A7678-E18C-4334-B393-38D0D68329B8}" type="slidenum">
              <a:rPr lang="en-US" sz="800" b="1" i="1" smtClean="0">
                <a:latin typeface="+mn-lt"/>
              </a:rPr>
              <a:pPr algn="r"/>
              <a:t>9</a:t>
            </a:fld>
            <a:endParaRPr lang="en-US" sz="800" b="1" i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0" y="1600200"/>
            <a:ext cx="825081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0" y="2057400"/>
            <a:ext cx="8250810" cy="846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04370"/>
            <a:ext cx="8229600" cy="1091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22" y="4114800"/>
            <a:ext cx="8192678" cy="11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a764cbef-592e-42c4-9ad6-deae0c3033a4">Active</Status>
    <_EndDate xmlns="http://schemas.microsoft.com/sharepoint/v3/fields">2022-07-01T22:06:00+00:00</_EndDate>
    <PublishingExpirationDate xmlns="http://schemas.microsoft.com/sharepoint/v3" xsi:nil="true"/>
    <PublishingStartDate xmlns="http://schemas.microsoft.com/sharepoint/v3" xsi:nil="true"/>
    <Section xmlns="a764cbef-592e-42c4-9ad6-deae0c3033a4">Training</Section>
    <Version_x0020_Notes xmlns="a764cbef-592e-42c4-9ad6-deae0c3033a4">_8.24.2021</Version_x0020_Notes>
    <Query_x0020_Sort xmlns="a764cbef-592e-42c4-9ad6-deae0c3033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50A4081392E4B8FBDE84742A94647" ma:contentTypeVersion="6" ma:contentTypeDescription="Create a new document." ma:contentTypeScope="" ma:versionID="5a069945698c3be5e3557a2b3511e74d">
  <xsd:schema xmlns:xsd="http://www.w3.org/2001/XMLSchema" xmlns:xs="http://www.w3.org/2001/XMLSchema" xmlns:p="http://schemas.microsoft.com/office/2006/metadata/properties" xmlns:ns1="http://schemas.microsoft.com/sharepoint/v3" xmlns:ns2="a764cbef-592e-42c4-9ad6-deae0c3033a4" xmlns:ns3="http://schemas.microsoft.com/sharepoint/v3/fields" targetNamespace="http://schemas.microsoft.com/office/2006/metadata/properties" ma:root="true" ma:fieldsID="55f60c65e6b6e7a9da59ab0629942ac0" ns1:_="" ns2:_="" ns3:_="">
    <xsd:import namespace="http://schemas.microsoft.com/sharepoint/v3"/>
    <xsd:import namespace="a764cbef-592e-42c4-9ad6-deae0c3033a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atus" minOccurs="0"/>
                <xsd:element ref="ns3:_EndDate" minOccurs="0"/>
                <xsd:element ref="ns2:Section" minOccurs="0"/>
                <xsd:element ref="ns2:Version_x0020_Notes" minOccurs="0"/>
                <xsd:element ref="ns2:Query_x0020_S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4cbef-592e-42c4-9ad6-deae0c3033a4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Status" ma:default="Active" ma:format="Dropdown" ma:internalName="Status">
      <xsd:simpleType>
        <xsd:restriction base="dms:Choice">
          <xsd:enumeration value="Active"/>
          <xsd:enumeration value="Inactive"/>
        </xsd:restriction>
      </xsd:simpleType>
    </xsd:element>
    <xsd:element name="Section" ma:index="12" nillable="true" ma:displayName="Section" ma:internalName="Section">
      <xsd:simpleType>
        <xsd:restriction base="dms:Text">
          <xsd:maxLength value="255"/>
        </xsd:restriction>
      </xsd:simpleType>
    </xsd:element>
    <xsd:element name="Version_x0020_Notes" ma:index="13" nillable="true" ma:displayName="Version Notes" ma:internalName="Version_x0020_Notes">
      <xsd:simpleType>
        <xsd:restriction base="dms:Text">
          <xsd:maxLength value="255"/>
        </xsd:restriction>
      </xsd:simpleType>
    </xsd:element>
    <xsd:element name="Query_x0020_Sort" ma:index="14" nillable="true" ma:displayName="Query Sort" ma:internalName="Query_x0020_Sor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EndDate" ma:index="11" nillable="true" ma:displayName="End Date" ma:default="[today]" ma:format="DateTime" ma:internalName="_En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0D988A-E4D8-4CA8-B4E4-01CE4C9E9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6D96C-B272-4705-9980-0F404777932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764cbef-592e-42c4-9ad6-deae0c3033a4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A5D457-4503-4305-BFE7-6FF739448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4cbef-592e-42c4-9ad6-deae0c3033a4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12580</TotalTime>
  <Words>234</Words>
  <Application>Microsoft Office PowerPoint</Application>
  <PresentationFormat>On-screen Show (4:3)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Cyber Application Overview</vt:lpstr>
      <vt:lpstr>Key Areas of the Cyber Application</vt:lpstr>
      <vt:lpstr>Organization Size</vt:lpstr>
      <vt:lpstr>Personally Identifiable Information</vt:lpstr>
      <vt:lpstr>Training, Firewalls and Testing of Systems</vt:lpstr>
      <vt:lpstr>Encryption and Business Continuity</vt:lpstr>
      <vt:lpstr>Fraudulent Instruction Training &amp; Policies</vt:lpstr>
      <vt:lpstr>Ransomware Supplemental</vt:lpstr>
      <vt:lpstr>Ransomware Supplemental (Cont’d)</vt:lpstr>
      <vt:lpstr>Ransomware Supplemental (Cont’d)</vt:lpstr>
      <vt:lpstr>Ransomware Supplemental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Thurston</dc:creator>
  <cp:lastModifiedBy>Katie Achterberg</cp:lastModifiedBy>
  <cp:revision>295</cp:revision>
  <cp:lastPrinted>2019-03-06T23:25:08Z</cp:lastPrinted>
  <dcterms:created xsi:type="dcterms:W3CDTF">2014-08-25T15:12:14Z</dcterms:created>
  <dcterms:modified xsi:type="dcterms:W3CDTF">2021-12-06T20:25:34Z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0x01010082650A4081392E4B8FBDE84742A94647</vt:lpwstr>
  </property>
</Properties>
</file>